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elvetica World" charset="1" panose="020B0500040000020004"/>
      <p:regular r:id="rId21"/>
    </p:embeddedFont>
    <p:embeddedFont>
      <p:font typeface="Poppins" charset="1" panose="00000500000000000000"/>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123740" y="1472267"/>
            <a:ext cx="9913688" cy="9913688"/>
          </a:xfrm>
          <a:custGeom>
            <a:avLst/>
            <a:gdLst/>
            <a:ahLst/>
            <a:cxnLst/>
            <a:rect r="r" b="b" t="t" l="l"/>
            <a:pathLst>
              <a:path h="9913688" w="9913688">
                <a:moveTo>
                  <a:pt x="0" y="0"/>
                </a:moveTo>
                <a:lnTo>
                  <a:pt x="9913688" y="0"/>
                </a:lnTo>
                <a:lnTo>
                  <a:pt x="9913688" y="9913687"/>
                </a:lnTo>
                <a:lnTo>
                  <a:pt x="0" y="9913687"/>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70823" y="513381"/>
            <a:ext cx="8744919" cy="8744919"/>
          </a:xfrm>
          <a:custGeom>
            <a:avLst/>
            <a:gdLst/>
            <a:ahLst/>
            <a:cxnLst/>
            <a:rect r="r" b="b" t="t" l="l"/>
            <a:pathLst>
              <a:path h="8744919" w="8744919">
                <a:moveTo>
                  <a:pt x="0" y="0"/>
                </a:moveTo>
                <a:lnTo>
                  <a:pt x="8744919" y="0"/>
                </a:lnTo>
                <a:lnTo>
                  <a:pt x="8744919" y="8744919"/>
                </a:lnTo>
                <a:lnTo>
                  <a:pt x="0" y="8744919"/>
                </a:lnTo>
                <a:lnTo>
                  <a:pt x="0" y="0"/>
                </a:lnTo>
                <a:close/>
              </a:path>
            </a:pathLst>
          </a:custGeom>
          <a:blipFill>
            <a:blip r:embed="rId5">
              <a:alphaModFix amt="5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5182232" y="513381"/>
            <a:ext cx="7923536" cy="1693785"/>
          </a:xfrm>
          <a:custGeom>
            <a:avLst/>
            <a:gdLst/>
            <a:ahLst/>
            <a:cxnLst/>
            <a:rect r="r" b="b" t="t" l="l"/>
            <a:pathLst>
              <a:path h="1693785" w="7923536">
                <a:moveTo>
                  <a:pt x="0" y="0"/>
                </a:moveTo>
                <a:lnTo>
                  <a:pt x="7923536" y="0"/>
                </a:lnTo>
                <a:lnTo>
                  <a:pt x="7923536" y="1693785"/>
                </a:lnTo>
                <a:lnTo>
                  <a:pt x="0" y="1693785"/>
                </a:lnTo>
                <a:lnTo>
                  <a:pt x="0" y="0"/>
                </a:lnTo>
                <a:close/>
              </a:path>
            </a:pathLst>
          </a:custGeom>
          <a:blipFill>
            <a:blip r:embed="rId7"/>
            <a:stretch>
              <a:fillRect l="0" t="-3823" r="0" b="-3823"/>
            </a:stretch>
          </a:blipFill>
        </p:spPr>
      </p:sp>
      <p:sp>
        <p:nvSpPr>
          <p:cNvPr name="TextBox 6" id="6"/>
          <p:cNvSpPr txBox="true"/>
          <p:nvPr/>
        </p:nvSpPr>
        <p:spPr>
          <a:xfrm rot="0">
            <a:off x="2786038" y="3018155"/>
            <a:ext cx="12307926" cy="2296696"/>
          </a:xfrm>
          <a:prstGeom prst="rect">
            <a:avLst/>
          </a:prstGeom>
        </p:spPr>
        <p:txBody>
          <a:bodyPr anchor="t" rtlCol="false" tIns="0" lIns="0" bIns="0" rIns="0">
            <a:spAutoFit/>
          </a:bodyPr>
          <a:lstStyle/>
          <a:p>
            <a:pPr algn="ctr" marL="0" indent="0" lvl="1">
              <a:lnSpc>
                <a:spcPts val="9018"/>
              </a:lnSpc>
            </a:pPr>
            <a:r>
              <a:rPr lang="en-US" sz="7708" spc="-107">
                <a:solidFill>
                  <a:srgbClr val="034D39"/>
                </a:solidFill>
                <a:latin typeface="Helvetica World"/>
                <a:ea typeface="Helvetica World"/>
                <a:cs typeface="Helvetica World"/>
                <a:sym typeface="Helvetica World"/>
              </a:rPr>
              <a:t>BUSINESS AND COMPETITIVE ANALYSIS</a:t>
            </a:r>
          </a:p>
        </p:txBody>
      </p:sp>
      <p:sp>
        <p:nvSpPr>
          <p:cNvPr name="TextBox 7" id="7"/>
          <p:cNvSpPr txBox="true"/>
          <p:nvPr/>
        </p:nvSpPr>
        <p:spPr>
          <a:xfrm rot="0">
            <a:off x="4829636" y="6223421"/>
            <a:ext cx="8628728" cy="843843"/>
          </a:xfrm>
          <a:prstGeom prst="rect">
            <a:avLst/>
          </a:prstGeom>
        </p:spPr>
        <p:txBody>
          <a:bodyPr anchor="t" rtlCol="false" tIns="0" lIns="0" bIns="0" rIns="0">
            <a:spAutoFit/>
          </a:bodyPr>
          <a:lstStyle/>
          <a:p>
            <a:pPr algn="ctr">
              <a:lnSpc>
                <a:spcPts val="3359"/>
              </a:lnSpc>
            </a:pPr>
            <a:r>
              <a:rPr lang="en-US" sz="2400">
                <a:solidFill>
                  <a:srgbClr val="034D39"/>
                </a:solidFill>
                <a:latin typeface="Poppins"/>
                <a:ea typeface="Poppins"/>
                <a:cs typeface="Poppins"/>
                <a:sym typeface="Poppins"/>
              </a:rPr>
              <a:t>A Comprehensive Case Study on Sales, Performance, and Market Insights</a:t>
            </a:r>
          </a:p>
        </p:txBody>
      </p:sp>
      <p:sp>
        <p:nvSpPr>
          <p:cNvPr name="TextBox 8" id="8"/>
          <p:cNvSpPr txBox="true"/>
          <p:nvPr/>
        </p:nvSpPr>
        <p:spPr>
          <a:xfrm rot="0">
            <a:off x="4554248" y="8086439"/>
            <a:ext cx="9179504" cy="310533"/>
          </a:xfrm>
          <a:prstGeom prst="rect">
            <a:avLst/>
          </a:prstGeom>
        </p:spPr>
        <p:txBody>
          <a:bodyPr anchor="t" rtlCol="false" tIns="0" lIns="0" bIns="0" rIns="0">
            <a:spAutoFit/>
          </a:bodyPr>
          <a:lstStyle/>
          <a:p>
            <a:pPr algn="ctr" marL="0" indent="0" lvl="1">
              <a:lnSpc>
                <a:spcPts val="2160"/>
              </a:lnSpc>
            </a:pPr>
            <a:r>
              <a:rPr lang="en-US" sz="2400" spc="-110">
                <a:solidFill>
                  <a:srgbClr val="034D39"/>
                </a:solidFill>
                <a:latin typeface="Poppins"/>
                <a:ea typeface="Poppins"/>
                <a:cs typeface="Poppins"/>
                <a:sym typeface="Poppins"/>
              </a:rPr>
              <a:t>Presented by Kirubha Mahesan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2072254"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14173200" y="-3779202"/>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5" id="5"/>
          <p:cNvGrpSpPr/>
          <p:nvPr/>
        </p:nvGrpSpPr>
        <p:grpSpPr>
          <a:xfrm rot="0">
            <a:off x="3847206" y="1028700"/>
            <a:ext cx="10593587" cy="1578131"/>
            <a:chOff x="0" y="0"/>
            <a:chExt cx="2790081" cy="415639"/>
          </a:xfrm>
        </p:grpSpPr>
        <p:sp>
          <p:nvSpPr>
            <p:cNvPr name="Freeform 6" id="6"/>
            <p:cNvSpPr/>
            <p:nvPr/>
          </p:nvSpPr>
          <p:spPr>
            <a:xfrm flipH="false" flipV="false" rot="0">
              <a:off x="0" y="0"/>
              <a:ext cx="2790081" cy="415639"/>
            </a:xfrm>
            <a:custGeom>
              <a:avLst/>
              <a:gdLst/>
              <a:ahLst/>
              <a:cxnLst/>
              <a:rect r="r" b="b" t="t" l="l"/>
              <a:pathLst>
                <a:path h="415639" w="2790081">
                  <a:moveTo>
                    <a:pt x="37271" y="0"/>
                  </a:moveTo>
                  <a:lnTo>
                    <a:pt x="2752809" y="0"/>
                  </a:lnTo>
                  <a:cubicBezTo>
                    <a:pt x="2773394" y="0"/>
                    <a:pt x="2790081" y="16687"/>
                    <a:pt x="2790081" y="37271"/>
                  </a:cubicBezTo>
                  <a:lnTo>
                    <a:pt x="2790081" y="378368"/>
                  </a:lnTo>
                  <a:cubicBezTo>
                    <a:pt x="2790081" y="388253"/>
                    <a:pt x="2786154" y="397733"/>
                    <a:pt x="2779164" y="404723"/>
                  </a:cubicBezTo>
                  <a:cubicBezTo>
                    <a:pt x="2772174" y="411713"/>
                    <a:pt x="2762694" y="415639"/>
                    <a:pt x="2752809" y="415639"/>
                  </a:cubicBezTo>
                  <a:lnTo>
                    <a:pt x="37271" y="415639"/>
                  </a:lnTo>
                  <a:cubicBezTo>
                    <a:pt x="27386" y="415639"/>
                    <a:pt x="17906" y="411713"/>
                    <a:pt x="10917" y="404723"/>
                  </a:cubicBezTo>
                  <a:cubicBezTo>
                    <a:pt x="3927" y="397733"/>
                    <a:pt x="0" y="388253"/>
                    <a:pt x="0" y="378368"/>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7" id="7"/>
            <p:cNvSpPr txBox="true"/>
            <p:nvPr/>
          </p:nvSpPr>
          <p:spPr>
            <a:xfrm>
              <a:off x="0" y="-38100"/>
              <a:ext cx="2790081" cy="45373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847206" y="3534772"/>
            <a:ext cx="10593587" cy="5723528"/>
            <a:chOff x="0" y="0"/>
            <a:chExt cx="2790081" cy="1507431"/>
          </a:xfrm>
        </p:grpSpPr>
        <p:sp>
          <p:nvSpPr>
            <p:cNvPr name="Freeform 9" id="9"/>
            <p:cNvSpPr/>
            <p:nvPr/>
          </p:nvSpPr>
          <p:spPr>
            <a:xfrm flipH="false" flipV="false" rot="0">
              <a:off x="0" y="0"/>
              <a:ext cx="2790081" cy="1507431"/>
            </a:xfrm>
            <a:custGeom>
              <a:avLst/>
              <a:gdLst/>
              <a:ahLst/>
              <a:cxnLst/>
              <a:rect r="r" b="b" t="t" l="l"/>
              <a:pathLst>
                <a:path h="1507431" w="2790081">
                  <a:moveTo>
                    <a:pt x="37271" y="0"/>
                  </a:moveTo>
                  <a:lnTo>
                    <a:pt x="2752809" y="0"/>
                  </a:lnTo>
                  <a:cubicBezTo>
                    <a:pt x="2773394" y="0"/>
                    <a:pt x="2790081" y="16687"/>
                    <a:pt x="2790081" y="37271"/>
                  </a:cubicBezTo>
                  <a:lnTo>
                    <a:pt x="2790081" y="1470160"/>
                  </a:lnTo>
                  <a:cubicBezTo>
                    <a:pt x="2790081" y="1490744"/>
                    <a:pt x="2773394" y="1507431"/>
                    <a:pt x="2752809" y="1507431"/>
                  </a:cubicBezTo>
                  <a:lnTo>
                    <a:pt x="37271" y="1507431"/>
                  </a:lnTo>
                  <a:cubicBezTo>
                    <a:pt x="27386" y="1507431"/>
                    <a:pt x="17906" y="1503505"/>
                    <a:pt x="10917" y="1496515"/>
                  </a:cubicBezTo>
                  <a:cubicBezTo>
                    <a:pt x="3927" y="1489525"/>
                    <a:pt x="0" y="1480045"/>
                    <a:pt x="0" y="1470160"/>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10" id="10"/>
            <p:cNvSpPr txBox="true"/>
            <p:nvPr/>
          </p:nvSpPr>
          <p:spPr>
            <a:xfrm>
              <a:off x="0" y="-38100"/>
              <a:ext cx="2790081" cy="154553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165854" y="1623504"/>
            <a:ext cx="7039992" cy="7039992"/>
          </a:xfrm>
          <a:custGeom>
            <a:avLst/>
            <a:gdLst/>
            <a:ahLst/>
            <a:cxnLst/>
            <a:rect r="r" b="b" t="t" l="l"/>
            <a:pathLst>
              <a:path h="7039992" w="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4503681" y="3804754"/>
            <a:ext cx="9280639" cy="5453546"/>
          </a:xfrm>
          <a:prstGeom prst="rect">
            <a:avLst/>
          </a:prstGeom>
        </p:spPr>
        <p:txBody>
          <a:bodyPr anchor="t" rtlCol="false" tIns="0" lIns="0" bIns="0" rIns="0">
            <a:spAutoFit/>
          </a:bodyPr>
          <a:lstStyle/>
          <a:p>
            <a:pPr algn="l">
              <a:lnSpc>
                <a:spcPts val="3359"/>
              </a:lnSpc>
            </a:pPr>
            <a:r>
              <a:rPr lang="en-US" sz="2400" b="true">
                <a:solidFill>
                  <a:srgbClr val="034D39"/>
                </a:solidFill>
                <a:latin typeface="Poppins Bold"/>
                <a:ea typeface="Poppins Bold"/>
                <a:cs typeface="Poppins Bold"/>
                <a:sym typeface="Poppins Bold"/>
              </a:rPr>
              <a:t>E-commerce Expansion</a:t>
            </a:r>
            <a:r>
              <a:rPr lang="en-US" sz="2400">
                <a:solidFill>
                  <a:srgbClr val="034D39"/>
                </a:solidFill>
                <a:latin typeface="Poppins"/>
                <a:ea typeface="Poppins"/>
                <a:cs typeface="Poppins"/>
                <a:sym typeface="Poppins"/>
              </a:rPr>
              <a:t>: D-Mart should invest in its online platform to compete with Amazon and Flipkart.</a:t>
            </a:r>
          </a:p>
          <a:p>
            <a:pPr algn="l">
              <a:lnSpc>
                <a:spcPts val="3359"/>
              </a:lnSpc>
            </a:pPr>
          </a:p>
          <a:p>
            <a:pPr algn="l">
              <a:lnSpc>
                <a:spcPts val="3359"/>
              </a:lnSpc>
            </a:pPr>
            <a:r>
              <a:rPr lang="en-US" sz="2400" b="true">
                <a:solidFill>
                  <a:srgbClr val="034D39"/>
                </a:solidFill>
                <a:latin typeface="Poppins Bold"/>
                <a:ea typeface="Poppins Bold"/>
                <a:cs typeface="Poppins Bold"/>
                <a:sym typeface="Poppins Bold"/>
              </a:rPr>
              <a:t>Geographical Expansion</a:t>
            </a:r>
            <a:r>
              <a:rPr lang="en-US" sz="2400">
                <a:solidFill>
                  <a:srgbClr val="034D39"/>
                </a:solidFill>
                <a:latin typeface="Poppins"/>
                <a:ea typeface="Poppins"/>
                <a:cs typeface="Poppins"/>
                <a:sym typeface="Poppins"/>
              </a:rPr>
              <a:t>: Open new stores in North and Central regions to tap into under-served markets.</a:t>
            </a:r>
          </a:p>
          <a:p>
            <a:pPr algn="l">
              <a:lnSpc>
                <a:spcPts val="3359"/>
              </a:lnSpc>
            </a:pPr>
          </a:p>
          <a:p>
            <a:pPr algn="l">
              <a:lnSpc>
                <a:spcPts val="3359"/>
              </a:lnSpc>
            </a:pPr>
            <a:r>
              <a:rPr lang="en-US" sz="2400" b="true">
                <a:solidFill>
                  <a:srgbClr val="034D39"/>
                </a:solidFill>
                <a:latin typeface="Poppins Bold"/>
                <a:ea typeface="Poppins Bold"/>
                <a:cs typeface="Poppins Bold"/>
                <a:sym typeface="Poppins Bold"/>
              </a:rPr>
              <a:t>Customer Retention</a:t>
            </a:r>
            <a:r>
              <a:rPr lang="en-US" sz="2400">
                <a:solidFill>
                  <a:srgbClr val="034D39"/>
                </a:solidFill>
                <a:latin typeface="Poppins"/>
                <a:ea typeface="Poppins"/>
                <a:cs typeface="Poppins"/>
                <a:sym typeface="Poppins"/>
              </a:rPr>
              <a:t>: Implement loyalty programs to retain customers.</a:t>
            </a:r>
          </a:p>
          <a:p>
            <a:pPr algn="l">
              <a:lnSpc>
                <a:spcPts val="3359"/>
              </a:lnSpc>
            </a:pPr>
          </a:p>
          <a:p>
            <a:pPr algn="l">
              <a:lnSpc>
                <a:spcPts val="3359"/>
              </a:lnSpc>
            </a:pPr>
            <a:r>
              <a:rPr lang="en-US" sz="2400" b="true">
                <a:solidFill>
                  <a:srgbClr val="034D39"/>
                </a:solidFill>
                <a:latin typeface="Poppins Bold"/>
                <a:ea typeface="Poppins Bold"/>
                <a:cs typeface="Poppins Bold"/>
                <a:sym typeface="Poppins Bold"/>
              </a:rPr>
              <a:t>Price Optimization:</a:t>
            </a:r>
            <a:r>
              <a:rPr lang="en-US" sz="2400">
                <a:solidFill>
                  <a:srgbClr val="034D39"/>
                </a:solidFill>
                <a:latin typeface="Poppins"/>
                <a:ea typeface="Poppins"/>
                <a:cs typeface="Poppins"/>
                <a:sym typeface="Poppins"/>
              </a:rPr>
              <a:t> Use customer data to implement targeted pricing strategies based on competitive benchmarking.</a:t>
            </a:r>
          </a:p>
          <a:p>
            <a:pPr algn="ctr">
              <a:lnSpc>
                <a:spcPts val="3359"/>
              </a:lnSpc>
            </a:pPr>
          </a:p>
        </p:txBody>
      </p:sp>
      <p:sp>
        <p:nvSpPr>
          <p:cNvPr name="TextBox 14" id="14"/>
          <p:cNvSpPr txBox="true"/>
          <p:nvPr/>
        </p:nvSpPr>
        <p:spPr>
          <a:xfrm rot="0">
            <a:off x="3847206" y="1301327"/>
            <a:ext cx="10593587" cy="2011646"/>
          </a:xfrm>
          <a:prstGeom prst="rect">
            <a:avLst/>
          </a:prstGeom>
        </p:spPr>
        <p:txBody>
          <a:bodyPr anchor="t" rtlCol="false" tIns="0" lIns="0" bIns="0" rIns="0">
            <a:spAutoFit/>
          </a:bodyPr>
          <a:lstStyle/>
          <a:p>
            <a:pPr algn="ctr">
              <a:lnSpc>
                <a:spcPts val="7936"/>
              </a:lnSpc>
            </a:pPr>
            <a:r>
              <a:rPr lang="en-US" sz="6901" spc="-317">
                <a:solidFill>
                  <a:srgbClr val="00694C"/>
                </a:solidFill>
                <a:latin typeface="Helvetica World"/>
                <a:ea typeface="Helvetica World"/>
                <a:cs typeface="Helvetica World"/>
                <a:sym typeface="Helvetica World"/>
              </a:rPr>
              <a:t>Strategic Recommendations</a:t>
            </a:r>
          </a:p>
          <a:p>
            <a:pPr algn="ctr">
              <a:lnSpc>
                <a:spcPts val="7936"/>
              </a:lnSpc>
            </a:pPr>
          </a:p>
        </p:txBody>
      </p:sp>
      <p:sp>
        <p:nvSpPr>
          <p:cNvPr name="Freeform 15" id="15"/>
          <p:cNvSpPr/>
          <p:nvPr/>
        </p:nvSpPr>
        <p:spPr>
          <a:xfrm flipH="false" flipV="false" rot="0">
            <a:off x="15412344" y="1394606"/>
            <a:ext cx="7039992" cy="7039992"/>
          </a:xfrm>
          <a:custGeom>
            <a:avLst/>
            <a:gdLst/>
            <a:ahLst/>
            <a:cxnLst/>
            <a:rect r="r" b="b" t="t" l="l"/>
            <a:pathLst>
              <a:path h="7039992" w="7039992">
                <a:moveTo>
                  <a:pt x="0" y="0"/>
                </a:moveTo>
                <a:lnTo>
                  <a:pt x="7039991" y="0"/>
                </a:lnTo>
                <a:lnTo>
                  <a:pt x="7039991" y="7039991"/>
                </a:lnTo>
                <a:lnTo>
                  <a:pt x="0" y="7039991"/>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6732098" y="1580455"/>
            <a:ext cx="9717234" cy="2552650"/>
            <a:chOff x="0" y="0"/>
            <a:chExt cx="2559271" cy="672303"/>
          </a:xfrm>
        </p:grpSpPr>
        <p:sp>
          <p:nvSpPr>
            <p:cNvPr name="Freeform 4" id="4"/>
            <p:cNvSpPr/>
            <p:nvPr/>
          </p:nvSpPr>
          <p:spPr>
            <a:xfrm flipH="false" flipV="false" rot="0">
              <a:off x="0" y="0"/>
              <a:ext cx="2559271" cy="672303"/>
            </a:xfrm>
            <a:custGeom>
              <a:avLst/>
              <a:gdLst/>
              <a:ahLst/>
              <a:cxnLst/>
              <a:rect r="r" b="b" t="t" l="l"/>
              <a:pathLst>
                <a:path h="672303" w="2559271">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solidFill>
                <a:srgbClr val="00694C"/>
              </a:solidFill>
              <a:prstDash val="solid"/>
              <a:round/>
            </a:ln>
          </p:spPr>
        </p:sp>
        <p:sp>
          <p:nvSpPr>
            <p:cNvPr name="TextBox 5" id="5"/>
            <p:cNvSpPr txBox="true"/>
            <p:nvPr/>
          </p:nvSpPr>
          <p:spPr>
            <a:xfrm>
              <a:off x="0" y="-38100"/>
              <a:ext cx="2559271" cy="71040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15460" y="496002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7" id="7"/>
          <p:cNvGrpSpPr/>
          <p:nvPr/>
        </p:nvGrpSpPr>
        <p:grpSpPr>
          <a:xfrm rot="0">
            <a:off x="11680420" y="4302720"/>
            <a:ext cx="4768912" cy="4955580"/>
            <a:chOff x="0" y="0"/>
            <a:chExt cx="1256010" cy="1305173"/>
          </a:xfrm>
        </p:grpSpPr>
        <p:sp>
          <p:nvSpPr>
            <p:cNvPr name="Freeform 8" id="8"/>
            <p:cNvSpPr/>
            <p:nvPr/>
          </p:nvSpPr>
          <p:spPr>
            <a:xfrm flipH="false" flipV="false" rot="0">
              <a:off x="0" y="0"/>
              <a:ext cx="1256010" cy="1305173"/>
            </a:xfrm>
            <a:custGeom>
              <a:avLst/>
              <a:gdLst/>
              <a:ahLst/>
              <a:cxnLst/>
              <a:rect r="r" b="b" t="t" l="l"/>
              <a:pathLst>
                <a:path h="1305173" w="1256010">
                  <a:moveTo>
                    <a:pt x="82794" y="0"/>
                  </a:moveTo>
                  <a:lnTo>
                    <a:pt x="1173216" y="0"/>
                  </a:lnTo>
                  <a:cubicBezTo>
                    <a:pt x="1218941" y="0"/>
                    <a:pt x="1256010" y="37068"/>
                    <a:pt x="1256010" y="82794"/>
                  </a:cubicBezTo>
                  <a:lnTo>
                    <a:pt x="1256010" y="1222379"/>
                  </a:lnTo>
                  <a:cubicBezTo>
                    <a:pt x="1256010" y="1244338"/>
                    <a:pt x="1247287" y="1265397"/>
                    <a:pt x="1231760" y="1280923"/>
                  </a:cubicBezTo>
                  <a:cubicBezTo>
                    <a:pt x="1216233" y="1296450"/>
                    <a:pt x="1195174" y="1305173"/>
                    <a:pt x="1173216" y="1305173"/>
                  </a:cubicBezTo>
                  <a:lnTo>
                    <a:pt x="82794" y="1305173"/>
                  </a:lnTo>
                  <a:cubicBezTo>
                    <a:pt x="37068" y="1305173"/>
                    <a:pt x="0" y="1268105"/>
                    <a:pt x="0" y="1222379"/>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1256010" cy="134327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732098" y="4302720"/>
            <a:ext cx="4768912" cy="4955580"/>
            <a:chOff x="0" y="0"/>
            <a:chExt cx="1256010" cy="1305173"/>
          </a:xfrm>
        </p:grpSpPr>
        <p:sp>
          <p:nvSpPr>
            <p:cNvPr name="Freeform 11" id="11"/>
            <p:cNvSpPr/>
            <p:nvPr/>
          </p:nvSpPr>
          <p:spPr>
            <a:xfrm flipH="false" flipV="false" rot="0">
              <a:off x="0" y="0"/>
              <a:ext cx="1256010" cy="1305173"/>
            </a:xfrm>
            <a:custGeom>
              <a:avLst/>
              <a:gdLst/>
              <a:ahLst/>
              <a:cxnLst/>
              <a:rect r="r" b="b" t="t" l="l"/>
              <a:pathLst>
                <a:path h="1305173" w="1256010">
                  <a:moveTo>
                    <a:pt x="82794" y="0"/>
                  </a:moveTo>
                  <a:lnTo>
                    <a:pt x="1173216" y="0"/>
                  </a:lnTo>
                  <a:cubicBezTo>
                    <a:pt x="1218941" y="0"/>
                    <a:pt x="1256010" y="37068"/>
                    <a:pt x="1256010" y="82794"/>
                  </a:cubicBezTo>
                  <a:lnTo>
                    <a:pt x="1256010" y="1222379"/>
                  </a:lnTo>
                  <a:cubicBezTo>
                    <a:pt x="1256010" y="1244338"/>
                    <a:pt x="1247287" y="1265397"/>
                    <a:pt x="1231760" y="1280923"/>
                  </a:cubicBezTo>
                  <a:cubicBezTo>
                    <a:pt x="1216233" y="1296450"/>
                    <a:pt x="1195174" y="1305173"/>
                    <a:pt x="1173216" y="1305173"/>
                  </a:cubicBezTo>
                  <a:lnTo>
                    <a:pt x="82794" y="1305173"/>
                  </a:lnTo>
                  <a:cubicBezTo>
                    <a:pt x="37068" y="1305173"/>
                    <a:pt x="0" y="1268105"/>
                    <a:pt x="0" y="1222379"/>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name="TextBox 12" id="12"/>
            <p:cNvSpPr txBox="true"/>
            <p:nvPr/>
          </p:nvSpPr>
          <p:spPr>
            <a:xfrm>
              <a:off x="0" y="-38100"/>
              <a:ext cx="1256010" cy="134327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345479" y="-253434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sp>
        <p:nvSpPr>
          <p:cNvPr name="Freeform 14" id="14"/>
          <p:cNvSpPr/>
          <p:nvPr/>
        </p:nvSpPr>
        <p:spPr>
          <a:xfrm flipH="true" flipV="false" rot="0">
            <a:off x="-1223406" y="1986010"/>
            <a:ext cx="7107527" cy="6319238"/>
          </a:xfrm>
          <a:custGeom>
            <a:avLst/>
            <a:gdLst/>
            <a:ahLst/>
            <a:cxnLst/>
            <a:rect r="r" b="b" t="t" l="l"/>
            <a:pathLst>
              <a:path h="6319238" w="7107527">
                <a:moveTo>
                  <a:pt x="7107527" y="0"/>
                </a:moveTo>
                <a:lnTo>
                  <a:pt x="0" y="0"/>
                </a:lnTo>
                <a:lnTo>
                  <a:pt x="0" y="6319238"/>
                </a:lnTo>
                <a:lnTo>
                  <a:pt x="7107527" y="6319238"/>
                </a:lnTo>
                <a:lnTo>
                  <a:pt x="7107527"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732098" y="2177288"/>
            <a:ext cx="9610904" cy="1378035"/>
          </a:xfrm>
          <a:prstGeom prst="rect">
            <a:avLst/>
          </a:prstGeom>
        </p:spPr>
        <p:txBody>
          <a:bodyPr anchor="t" rtlCol="false" tIns="0" lIns="0" bIns="0" rIns="0">
            <a:spAutoFit/>
          </a:bodyPr>
          <a:lstStyle/>
          <a:p>
            <a:pPr algn="ctr" marL="0" indent="0" lvl="1">
              <a:lnSpc>
                <a:spcPts val="10745"/>
              </a:lnSpc>
            </a:pPr>
            <a:r>
              <a:rPr lang="en-US" sz="9184" spc="-128">
                <a:solidFill>
                  <a:srgbClr val="00694C"/>
                </a:solidFill>
                <a:latin typeface="Helvetica World"/>
                <a:ea typeface="Helvetica World"/>
                <a:cs typeface="Helvetica World"/>
                <a:sym typeface="Helvetica World"/>
              </a:rPr>
              <a:t>Methodology</a:t>
            </a:r>
          </a:p>
        </p:txBody>
      </p:sp>
      <p:sp>
        <p:nvSpPr>
          <p:cNvPr name="TextBox 16" id="16"/>
          <p:cNvSpPr txBox="true"/>
          <p:nvPr/>
        </p:nvSpPr>
        <p:spPr>
          <a:xfrm rot="0">
            <a:off x="7197376" y="4969534"/>
            <a:ext cx="3893249" cy="537627"/>
          </a:xfrm>
          <a:prstGeom prst="rect">
            <a:avLst/>
          </a:prstGeom>
        </p:spPr>
        <p:txBody>
          <a:bodyPr anchor="t" rtlCol="false" tIns="0" lIns="0" bIns="0" rIns="0">
            <a:spAutoFit/>
          </a:bodyPr>
          <a:lstStyle/>
          <a:p>
            <a:pPr algn="l" marL="0" indent="0" lvl="1">
              <a:lnSpc>
                <a:spcPts val="4212"/>
              </a:lnSpc>
            </a:pPr>
            <a:r>
              <a:rPr lang="en-US" sz="3600" spc="-50">
                <a:solidFill>
                  <a:srgbClr val="00694C"/>
                </a:solidFill>
                <a:latin typeface="Helvetica World"/>
                <a:ea typeface="Helvetica World"/>
                <a:cs typeface="Helvetica World"/>
                <a:sym typeface="Helvetica World"/>
              </a:rPr>
              <a:t>Frameworks Used</a:t>
            </a:r>
          </a:p>
        </p:txBody>
      </p:sp>
      <p:sp>
        <p:nvSpPr>
          <p:cNvPr name="TextBox 17" id="17"/>
          <p:cNvSpPr txBox="true"/>
          <p:nvPr/>
        </p:nvSpPr>
        <p:spPr>
          <a:xfrm rot="0">
            <a:off x="6732098" y="5638105"/>
            <a:ext cx="4768912" cy="3718199"/>
          </a:xfrm>
          <a:prstGeom prst="rect">
            <a:avLst/>
          </a:prstGeom>
        </p:spPr>
        <p:txBody>
          <a:bodyPr anchor="t" rtlCol="false" tIns="0" lIns="0" bIns="0" rIns="0">
            <a:spAutoFit/>
          </a:bodyPr>
          <a:lstStyle/>
          <a:p>
            <a:pPr algn="l">
              <a:lnSpc>
                <a:spcPts val="2939"/>
              </a:lnSpc>
            </a:pPr>
          </a:p>
          <a:p>
            <a:pPr algn="l" marL="453388" indent="-226694" lvl="1">
              <a:lnSpc>
                <a:spcPts val="2939"/>
              </a:lnSpc>
              <a:buFont typeface="Arial"/>
              <a:buChar char="•"/>
            </a:pPr>
            <a:r>
              <a:rPr lang="en-US" b="true" sz="2099">
                <a:solidFill>
                  <a:srgbClr val="00694C"/>
                </a:solidFill>
                <a:latin typeface="Poppins Bold"/>
                <a:ea typeface="Poppins Bold"/>
                <a:cs typeface="Poppins Bold"/>
                <a:sym typeface="Poppins Bold"/>
              </a:rPr>
              <a:t>SWOT</a:t>
            </a:r>
            <a:r>
              <a:rPr lang="en-US" sz="2099">
                <a:solidFill>
                  <a:srgbClr val="00694C"/>
                </a:solidFill>
                <a:latin typeface="Poppins"/>
                <a:ea typeface="Poppins"/>
                <a:cs typeface="Poppins"/>
                <a:sym typeface="Poppins"/>
              </a:rPr>
              <a:t>: Strengths, Weaknesses, Opportunities, Threats.</a:t>
            </a:r>
          </a:p>
          <a:p>
            <a:pPr algn="l" marL="453388" indent="-226694" lvl="1">
              <a:lnSpc>
                <a:spcPts val="2939"/>
              </a:lnSpc>
              <a:buFont typeface="Arial"/>
              <a:buChar char="•"/>
            </a:pPr>
            <a:r>
              <a:rPr lang="en-US" b="true" sz="2099">
                <a:solidFill>
                  <a:srgbClr val="00694C"/>
                </a:solidFill>
                <a:latin typeface="Poppins Bold"/>
                <a:ea typeface="Poppins Bold"/>
                <a:cs typeface="Poppins Bold"/>
                <a:sym typeface="Poppins Bold"/>
              </a:rPr>
              <a:t>Porter’s 5 Forces</a:t>
            </a:r>
            <a:r>
              <a:rPr lang="en-US" sz="2099">
                <a:solidFill>
                  <a:srgbClr val="00694C"/>
                </a:solidFill>
                <a:latin typeface="Poppins"/>
                <a:ea typeface="Poppins"/>
                <a:cs typeface="Poppins"/>
                <a:sym typeface="Poppins"/>
              </a:rPr>
              <a:t>: Market competition and power dynamics.</a:t>
            </a:r>
          </a:p>
          <a:p>
            <a:pPr algn="l" marL="453388" indent="-226694" lvl="1">
              <a:lnSpc>
                <a:spcPts val="2939"/>
              </a:lnSpc>
              <a:buFont typeface="Arial"/>
              <a:buChar char="•"/>
            </a:pPr>
            <a:r>
              <a:rPr lang="en-US" b="true" sz="2099">
                <a:solidFill>
                  <a:srgbClr val="00694C"/>
                </a:solidFill>
                <a:latin typeface="Poppins Bold"/>
                <a:ea typeface="Poppins Bold"/>
                <a:cs typeface="Poppins Bold"/>
                <a:sym typeface="Poppins Bold"/>
              </a:rPr>
              <a:t>PESTLE</a:t>
            </a:r>
            <a:r>
              <a:rPr lang="en-US" sz="2099">
                <a:solidFill>
                  <a:srgbClr val="00694C"/>
                </a:solidFill>
                <a:latin typeface="Poppins"/>
                <a:ea typeface="Poppins"/>
                <a:cs typeface="Poppins"/>
                <a:sym typeface="Poppins"/>
              </a:rPr>
              <a:t>: External factors like political, social, and economic trends.</a:t>
            </a:r>
          </a:p>
          <a:p>
            <a:pPr algn="l">
              <a:lnSpc>
                <a:spcPts val="2939"/>
              </a:lnSpc>
            </a:pPr>
          </a:p>
        </p:txBody>
      </p:sp>
      <p:sp>
        <p:nvSpPr>
          <p:cNvPr name="TextBox 18" id="18"/>
          <p:cNvSpPr txBox="true"/>
          <p:nvPr/>
        </p:nvSpPr>
        <p:spPr>
          <a:xfrm rot="0">
            <a:off x="12118252" y="5638105"/>
            <a:ext cx="3893249" cy="3516320"/>
          </a:xfrm>
          <a:prstGeom prst="rect">
            <a:avLst/>
          </a:prstGeom>
        </p:spPr>
        <p:txBody>
          <a:bodyPr anchor="t" rtlCol="false" tIns="0" lIns="0" bIns="0" rIns="0">
            <a:spAutoFit/>
          </a:bodyPr>
          <a:lstStyle/>
          <a:p>
            <a:pPr algn="l">
              <a:lnSpc>
                <a:spcPts val="3079"/>
              </a:lnSpc>
            </a:pPr>
          </a:p>
          <a:p>
            <a:pPr algn="l" marL="474978" indent="-237489" lvl="1">
              <a:lnSpc>
                <a:spcPts val="3079"/>
              </a:lnSpc>
              <a:buFont typeface="Arial"/>
              <a:buChar char="•"/>
            </a:pPr>
            <a:r>
              <a:rPr lang="en-US" sz="2199">
                <a:solidFill>
                  <a:srgbClr val="00694C"/>
                </a:solidFill>
                <a:latin typeface="Poppins"/>
                <a:ea typeface="Poppins"/>
                <a:cs typeface="Poppins"/>
                <a:sym typeface="Poppins"/>
              </a:rPr>
              <a:t>Sales data, customer insights, and market reports.</a:t>
            </a:r>
          </a:p>
          <a:p>
            <a:pPr algn="l" marL="474978" indent="-237489" lvl="1">
              <a:lnSpc>
                <a:spcPts val="3079"/>
              </a:lnSpc>
              <a:buFont typeface="Arial"/>
              <a:buChar char="•"/>
            </a:pPr>
            <a:r>
              <a:rPr lang="en-US" sz="2199">
                <a:solidFill>
                  <a:srgbClr val="00694C"/>
                </a:solidFill>
                <a:latin typeface="Poppins"/>
                <a:ea typeface="Poppins"/>
                <a:cs typeface="Poppins"/>
                <a:sym typeface="Poppins"/>
              </a:rPr>
              <a:t>Tools used: Power BI and Excel for data visualization and analysis.</a:t>
            </a:r>
          </a:p>
          <a:p>
            <a:pPr algn="l">
              <a:lnSpc>
                <a:spcPts val="3079"/>
              </a:lnSpc>
            </a:pPr>
          </a:p>
        </p:txBody>
      </p:sp>
      <p:sp>
        <p:nvSpPr>
          <p:cNvPr name="TextBox 19" id="19"/>
          <p:cNvSpPr txBox="true"/>
          <p:nvPr/>
        </p:nvSpPr>
        <p:spPr>
          <a:xfrm rot="0">
            <a:off x="12556083" y="4969552"/>
            <a:ext cx="3893249" cy="537627"/>
          </a:xfrm>
          <a:prstGeom prst="rect">
            <a:avLst/>
          </a:prstGeom>
        </p:spPr>
        <p:txBody>
          <a:bodyPr anchor="t" rtlCol="false" tIns="0" lIns="0" bIns="0" rIns="0">
            <a:spAutoFit/>
          </a:bodyPr>
          <a:lstStyle/>
          <a:p>
            <a:pPr algn="l" marL="0" indent="0" lvl="1">
              <a:lnSpc>
                <a:spcPts val="4212"/>
              </a:lnSpc>
            </a:pPr>
            <a:r>
              <a:rPr lang="en-US" sz="3600" spc="-50">
                <a:solidFill>
                  <a:srgbClr val="00694C"/>
                </a:solidFill>
                <a:latin typeface="Helvetica World"/>
                <a:ea typeface="Helvetica World"/>
                <a:cs typeface="Helvetica World"/>
                <a:sym typeface="Helvetica World"/>
              </a:rPr>
              <a:t>Data Sources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0" y="0"/>
            <a:ext cx="18288000" cy="10365495"/>
          </a:xfrm>
          <a:custGeom>
            <a:avLst/>
            <a:gdLst/>
            <a:ahLst/>
            <a:cxnLst/>
            <a:rect r="r" b="b" t="t" l="l"/>
            <a:pathLst>
              <a:path h="10365495" w="18288000">
                <a:moveTo>
                  <a:pt x="0" y="0"/>
                </a:moveTo>
                <a:lnTo>
                  <a:pt x="18288000" y="0"/>
                </a:lnTo>
                <a:lnTo>
                  <a:pt x="18288000" y="10365495"/>
                </a:lnTo>
                <a:lnTo>
                  <a:pt x="0" y="10365495"/>
                </a:lnTo>
                <a:lnTo>
                  <a:pt x="0" y="0"/>
                </a:lnTo>
                <a:close/>
              </a:path>
            </a:pathLst>
          </a:custGeom>
          <a:blipFill>
            <a:blip r:embed="rId3"/>
            <a:stretch>
              <a:fillRect l="0" t="-378" r="0" b="-37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12653535" y="-351734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4" id="4"/>
          <p:cNvGrpSpPr/>
          <p:nvPr/>
        </p:nvGrpSpPr>
        <p:grpSpPr>
          <a:xfrm rot="0">
            <a:off x="6732098" y="1580455"/>
            <a:ext cx="9717234" cy="2552650"/>
            <a:chOff x="0" y="0"/>
            <a:chExt cx="2559271" cy="672303"/>
          </a:xfrm>
        </p:grpSpPr>
        <p:sp>
          <p:nvSpPr>
            <p:cNvPr name="Freeform 5" id="5"/>
            <p:cNvSpPr/>
            <p:nvPr/>
          </p:nvSpPr>
          <p:spPr>
            <a:xfrm flipH="false" flipV="false" rot="0">
              <a:off x="0" y="0"/>
              <a:ext cx="2559271" cy="672303"/>
            </a:xfrm>
            <a:custGeom>
              <a:avLst/>
              <a:gdLst/>
              <a:ahLst/>
              <a:cxnLst/>
              <a:rect r="r" b="b" t="t" l="l"/>
              <a:pathLst>
                <a:path h="672303" w="2559271">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2559271" cy="71040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732098" y="4302720"/>
            <a:ext cx="9717234" cy="4403824"/>
            <a:chOff x="0" y="0"/>
            <a:chExt cx="2559271" cy="1159855"/>
          </a:xfrm>
        </p:grpSpPr>
        <p:sp>
          <p:nvSpPr>
            <p:cNvPr name="Freeform 8" id="8"/>
            <p:cNvSpPr/>
            <p:nvPr/>
          </p:nvSpPr>
          <p:spPr>
            <a:xfrm flipH="false" flipV="false" rot="0">
              <a:off x="0" y="0"/>
              <a:ext cx="2559271" cy="1159855"/>
            </a:xfrm>
            <a:custGeom>
              <a:avLst/>
              <a:gdLst/>
              <a:ahLst/>
              <a:cxnLst/>
              <a:rect r="r" b="b" t="t" l="l"/>
              <a:pathLst>
                <a:path h="1159855" w="2559271">
                  <a:moveTo>
                    <a:pt x="40633" y="0"/>
                  </a:moveTo>
                  <a:lnTo>
                    <a:pt x="2518639" y="0"/>
                  </a:lnTo>
                  <a:cubicBezTo>
                    <a:pt x="2529415" y="0"/>
                    <a:pt x="2539750" y="4281"/>
                    <a:pt x="2547370" y="11901"/>
                  </a:cubicBezTo>
                  <a:cubicBezTo>
                    <a:pt x="2554991" y="19521"/>
                    <a:pt x="2559271" y="29856"/>
                    <a:pt x="2559271" y="40633"/>
                  </a:cubicBezTo>
                  <a:lnTo>
                    <a:pt x="2559271" y="1119222"/>
                  </a:lnTo>
                  <a:cubicBezTo>
                    <a:pt x="2559271" y="1141663"/>
                    <a:pt x="2541080" y="1159855"/>
                    <a:pt x="2518639" y="1159855"/>
                  </a:cubicBezTo>
                  <a:lnTo>
                    <a:pt x="40633" y="1159855"/>
                  </a:lnTo>
                  <a:cubicBezTo>
                    <a:pt x="18192" y="1159855"/>
                    <a:pt x="0" y="1141663"/>
                    <a:pt x="0" y="1119222"/>
                  </a:cubicBezTo>
                  <a:lnTo>
                    <a:pt x="0" y="40633"/>
                  </a:lnTo>
                  <a:cubicBezTo>
                    <a:pt x="0" y="18192"/>
                    <a:pt x="18192" y="0"/>
                    <a:pt x="40633"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2559271" cy="119795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086100" y="522525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sp>
        <p:nvSpPr>
          <p:cNvPr name="Freeform 11" id="11"/>
          <p:cNvSpPr/>
          <p:nvPr/>
        </p:nvSpPr>
        <p:spPr>
          <a:xfrm flipH="false" flipV="false" rot="0">
            <a:off x="-1546516" y="1662206"/>
            <a:ext cx="7126090" cy="7126090"/>
          </a:xfrm>
          <a:custGeom>
            <a:avLst/>
            <a:gdLst/>
            <a:ahLst/>
            <a:cxnLst/>
            <a:rect r="r" b="b" t="t" l="l"/>
            <a:pathLst>
              <a:path h="7126090" w="7126090">
                <a:moveTo>
                  <a:pt x="0" y="0"/>
                </a:moveTo>
                <a:lnTo>
                  <a:pt x="7126089" y="0"/>
                </a:lnTo>
                <a:lnTo>
                  <a:pt x="7126089" y="7126090"/>
                </a:lnTo>
                <a:lnTo>
                  <a:pt x="0" y="712609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6732098" y="2177288"/>
            <a:ext cx="9610904" cy="1378035"/>
          </a:xfrm>
          <a:prstGeom prst="rect">
            <a:avLst/>
          </a:prstGeom>
        </p:spPr>
        <p:txBody>
          <a:bodyPr anchor="t" rtlCol="false" tIns="0" lIns="0" bIns="0" rIns="0">
            <a:spAutoFit/>
          </a:bodyPr>
          <a:lstStyle/>
          <a:p>
            <a:pPr algn="ctr" marL="0" indent="0" lvl="1">
              <a:lnSpc>
                <a:spcPts val="10745"/>
              </a:lnSpc>
            </a:pPr>
            <a:r>
              <a:rPr lang="en-US" sz="9184" spc="-128">
                <a:solidFill>
                  <a:srgbClr val="00694C"/>
                </a:solidFill>
                <a:latin typeface="Helvetica World"/>
                <a:ea typeface="Helvetica World"/>
                <a:cs typeface="Helvetica World"/>
                <a:sym typeface="Helvetica World"/>
              </a:rPr>
              <a:t>Conclusion </a:t>
            </a:r>
          </a:p>
        </p:txBody>
      </p:sp>
      <p:sp>
        <p:nvSpPr>
          <p:cNvPr name="TextBox 13" id="13"/>
          <p:cNvSpPr txBox="true"/>
          <p:nvPr/>
        </p:nvSpPr>
        <p:spPr>
          <a:xfrm rot="0">
            <a:off x="7103829" y="4655107"/>
            <a:ext cx="8973772" cy="3599012"/>
          </a:xfrm>
          <a:prstGeom prst="rect">
            <a:avLst/>
          </a:prstGeom>
        </p:spPr>
        <p:txBody>
          <a:bodyPr anchor="t" rtlCol="false" tIns="0" lIns="0" bIns="0" rIns="0">
            <a:spAutoFit/>
          </a:bodyPr>
          <a:lstStyle/>
          <a:p>
            <a:pPr algn="l">
              <a:lnSpc>
                <a:spcPts val="3220"/>
              </a:lnSpc>
            </a:pPr>
            <a:r>
              <a:rPr lang="en-US" sz="2300" b="true">
                <a:solidFill>
                  <a:srgbClr val="00694C"/>
                </a:solidFill>
                <a:latin typeface="Poppins Bold"/>
                <a:ea typeface="Poppins Bold"/>
                <a:cs typeface="Poppins Bold"/>
                <a:sym typeface="Poppins Bold"/>
              </a:rPr>
              <a:t>D-Mart has achieved remarkable growth, solidifying its position as a leading low-cost retailer in India. However, with increasing competition from e-commerce giants like Amazon and Flipkart, the company must focus on strengthening its online presence and expanding into underserved regions. By leveraging customer insights, optimizing pricing strategies, and investing in digital transformation, D-Mart can maintain its competitive advantage and continue its upward growth trajectory.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12564" y="1621368"/>
            <a:ext cx="10569632" cy="1635273"/>
            <a:chOff x="0" y="0"/>
            <a:chExt cx="4345449" cy="672303"/>
          </a:xfrm>
        </p:grpSpPr>
        <p:sp>
          <p:nvSpPr>
            <p:cNvPr name="Freeform 4" id="4"/>
            <p:cNvSpPr/>
            <p:nvPr/>
          </p:nvSpPr>
          <p:spPr>
            <a:xfrm flipH="false" flipV="false" rot="0">
              <a:off x="0" y="0"/>
              <a:ext cx="4345449" cy="672303"/>
            </a:xfrm>
            <a:custGeom>
              <a:avLst/>
              <a:gdLst/>
              <a:ahLst/>
              <a:cxnLst/>
              <a:rect r="r" b="b" t="t" l="l"/>
              <a:pathLst>
                <a:path h="672303" w="4345449">
                  <a:moveTo>
                    <a:pt x="37356" y="0"/>
                  </a:moveTo>
                  <a:lnTo>
                    <a:pt x="4308093" y="0"/>
                  </a:lnTo>
                  <a:cubicBezTo>
                    <a:pt x="4318000" y="0"/>
                    <a:pt x="4327502" y="3936"/>
                    <a:pt x="4334508" y="10941"/>
                  </a:cubicBezTo>
                  <a:cubicBezTo>
                    <a:pt x="4341513" y="17947"/>
                    <a:pt x="4345449" y="27448"/>
                    <a:pt x="4345449" y="37356"/>
                  </a:cubicBezTo>
                  <a:lnTo>
                    <a:pt x="4345449" y="634947"/>
                  </a:lnTo>
                  <a:cubicBezTo>
                    <a:pt x="4345449" y="644855"/>
                    <a:pt x="4341513" y="654356"/>
                    <a:pt x="4334508" y="661362"/>
                  </a:cubicBezTo>
                  <a:cubicBezTo>
                    <a:pt x="4327502" y="668367"/>
                    <a:pt x="4318000" y="672303"/>
                    <a:pt x="4308093" y="672303"/>
                  </a:cubicBezTo>
                  <a:lnTo>
                    <a:pt x="37356" y="672303"/>
                  </a:lnTo>
                  <a:cubicBezTo>
                    <a:pt x="16725" y="672303"/>
                    <a:pt x="0" y="655578"/>
                    <a:pt x="0" y="634947"/>
                  </a:cubicBezTo>
                  <a:lnTo>
                    <a:pt x="0" y="37356"/>
                  </a:lnTo>
                  <a:cubicBezTo>
                    <a:pt x="0" y="16725"/>
                    <a:pt x="16725" y="0"/>
                    <a:pt x="37356" y="0"/>
                  </a:cubicBezTo>
                  <a:close/>
                </a:path>
              </a:pathLst>
            </a:custGeom>
            <a:solidFill>
              <a:srgbClr val="000000">
                <a:alpha val="0"/>
              </a:srgbClr>
            </a:solidFill>
            <a:ln w="19050" cap="rnd">
              <a:solidFill>
                <a:srgbClr val="00694C"/>
              </a:solidFill>
              <a:prstDash val="solid"/>
              <a:round/>
            </a:ln>
          </p:spPr>
        </p:sp>
        <p:sp>
          <p:nvSpPr>
            <p:cNvPr name="TextBox 5" id="5"/>
            <p:cNvSpPr txBox="true"/>
            <p:nvPr/>
          </p:nvSpPr>
          <p:spPr>
            <a:xfrm>
              <a:off x="0" y="-38100"/>
              <a:ext cx="4345449" cy="71040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786263" y="504403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7" id="7"/>
          <p:cNvGrpSpPr/>
          <p:nvPr/>
        </p:nvGrpSpPr>
        <p:grpSpPr>
          <a:xfrm rot="0">
            <a:off x="112564" y="3348105"/>
            <a:ext cx="10569632" cy="5794170"/>
            <a:chOff x="0" y="0"/>
            <a:chExt cx="4345449" cy="2382133"/>
          </a:xfrm>
        </p:grpSpPr>
        <p:sp>
          <p:nvSpPr>
            <p:cNvPr name="Freeform 8" id="8"/>
            <p:cNvSpPr/>
            <p:nvPr/>
          </p:nvSpPr>
          <p:spPr>
            <a:xfrm flipH="false" flipV="false" rot="0">
              <a:off x="0" y="0"/>
              <a:ext cx="4345449" cy="2382133"/>
            </a:xfrm>
            <a:custGeom>
              <a:avLst/>
              <a:gdLst/>
              <a:ahLst/>
              <a:cxnLst/>
              <a:rect r="r" b="b" t="t" l="l"/>
              <a:pathLst>
                <a:path h="2382133" w="4345449">
                  <a:moveTo>
                    <a:pt x="37356" y="0"/>
                  </a:moveTo>
                  <a:lnTo>
                    <a:pt x="4308093" y="0"/>
                  </a:lnTo>
                  <a:cubicBezTo>
                    <a:pt x="4318000" y="0"/>
                    <a:pt x="4327502" y="3936"/>
                    <a:pt x="4334508" y="10941"/>
                  </a:cubicBezTo>
                  <a:cubicBezTo>
                    <a:pt x="4341513" y="17947"/>
                    <a:pt x="4345449" y="27448"/>
                    <a:pt x="4345449" y="37356"/>
                  </a:cubicBezTo>
                  <a:lnTo>
                    <a:pt x="4345449" y="2344777"/>
                  </a:lnTo>
                  <a:cubicBezTo>
                    <a:pt x="4345449" y="2365408"/>
                    <a:pt x="4328724" y="2382133"/>
                    <a:pt x="4308093" y="2382133"/>
                  </a:cubicBezTo>
                  <a:lnTo>
                    <a:pt x="37356" y="2382133"/>
                  </a:lnTo>
                  <a:cubicBezTo>
                    <a:pt x="27448" y="2382133"/>
                    <a:pt x="17947" y="2378197"/>
                    <a:pt x="10941" y="2371192"/>
                  </a:cubicBezTo>
                  <a:cubicBezTo>
                    <a:pt x="3936" y="2364186"/>
                    <a:pt x="0" y="2354684"/>
                    <a:pt x="0" y="2344777"/>
                  </a:cubicBezTo>
                  <a:lnTo>
                    <a:pt x="0" y="37356"/>
                  </a:lnTo>
                  <a:cubicBezTo>
                    <a:pt x="0" y="16725"/>
                    <a:pt x="16725" y="0"/>
                    <a:pt x="37356"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4345449" cy="24202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91364" y="4063283"/>
            <a:ext cx="2305177" cy="1961496"/>
          </a:xfrm>
          <a:custGeom>
            <a:avLst/>
            <a:gdLst/>
            <a:ahLst/>
            <a:cxnLst/>
            <a:rect r="r" b="b" t="t" l="l"/>
            <a:pathLst>
              <a:path h="1961496" w="2305177">
                <a:moveTo>
                  <a:pt x="0" y="0"/>
                </a:moveTo>
                <a:lnTo>
                  <a:pt x="2305177" y="0"/>
                </a:lnTo>
                <a:lnTo>
                  <a:pt x="2305177" y="1961496"/>
                </a:lnTo>
                <a:lnTo>
                  <a:pt x="0" y="1961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91364" y="6689606"/>
            <a:ext cx="1961496" cy="1961496"/>
          </a:xfrm>
          <a:custGeom>
            <a:avLst/>
            <a:gdLst/>
            <a:ahLst/>
            <a:cxnLst/>
            <a:rect r="r" b="b" t="t" l="l"/>
            <a:pathLst>
              <a:path h="1961496" w="1961496">
                <a:moveTo>
                  <a:pt x="0" y="0"/>
                </a:moveTo>
                <a:lnTo>
                  <a:pt x="1961496" y="0"/>
                </a:lnTo>
                <a:lnTo>
                  <a:pt x="1961496" y="1961497"/>
                </a:lnTo>
                <a:lnTo>
                  <a:pt x="0" y="1961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595499" y="4063283"/>
            <a:ext cx="1961496" cy="1961496"/>
          </a:xfrm>
          <a:custGeom>
            <a:avLst/>
            <a:gdLst/>
            <a:ahLst/>
            <a:cxnLst/>
            <a:rect r="r" b="b" t="t" l="l"/>
            <a:pathLst>
              <a:path h="1961496" w="1961496">
                <a:moveTo>
                  <a:pt x="0" y="0"/>
                </a:moveTo>
                <a:lnTo>
                  <a:pt x="1961496" y="0"/>
                </a:lnTo>
                <a:lnTo>
                  <a:pt x="1961496" y="1961496"/>
                </a:lnTo>
                <a:lnTo>
                  <a:pt x="0" y="1961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4461313" y="6689606"/>
            <a:ext cx="1961496" cy="1961496"/>
          </a:xfrm>
          <a:custGeom>
            <a:avLst/>
            <a:gdLst/>
            <a:ahLst/>
            <a:cxnLst/>
            <a:rect r="r" b="b" t="t" l="l"/>
            <a:pathLst>
              <a:path h="1961496" w="1961496">
                <a:moveTo>
                  <a:pt x="0" y="0"/>
                </a:moveTo>
                <a:lnTo>
                  <a:pt x="1961496" y="0"/>
                </a:lnTo>
                <a:lnTo>
                  <a:pt x="1961496" y="1961497"/>
                </a:lnTo>
                <a:lnTo>
                  <a:pt x="0" y="19614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7313155" y="4012706"/>
            <a:ext cx="1686873" cy="1920870"/>
          </a:xfrm>
          <a:custGeom>
            <a:avLst/>
            <a:gdLst/>
            <a:ahLst/>
            <a:cxnLst/>
            <a:rect r="r" b="b" t="t" l="l"/>
            <a:pathLst>
              <a:path h="1920870" w="1686873">
                <a:moveTo>
                  <a:pt x="0" y="0"/>
                </a:moveTo>
                <a:lnTo>
                  <a:pt x="1686873" y="0"/>
                </a:lnTo>
                <a:lnTo>
                  <a:pt x="1686873" y="1920870"/>
                </a:lnTo>
                <a:lnTo>
                  <a:pt x="0" y="19208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465448" y="6689606"/>
            <a:ext cx="1961496" cy="1961496"/>
          </a:xfrm>
          <a:custGeom>
            <a:avLst/>
            <a:gdLst/>
            <a:ahLst/>
            <a:cxnLst/>
            <a:rect r="r" b="b" t="t" l="l"/>
            <a:pathLst>
              <a:path h="1961496" w="1961496">
                <a:moveTo>
                  <a:pt x="0" y="0"/>
                </a:moveTo>
                <a:lnTo>
                  <a:pt x="1961496" y="0"/>
                </a:lnTo>
                <a:lnTo>
                  <a:pt x="1961496" y="1961497"/>
                </a:lnTo>
                <a:lnTo>
                  <a:pt x="0" y="19614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112564" y="2010556"/>
            <a:ext cx="10569632" cy="875948"/>
          </a:xfrm>
          <a:prstGeom prst="rect">
            <a:avLst/>
          </a:prstGeom>
        </p:spPr>
        <p:txBody>
          <a:bodyPr anchor="t" rtlCol="false" tIns="0" lIns="0" bIns="0" rIns="0">
            <a:spAutoFit/>
          </a:bodyPr>
          <a:lstStyle/>
          <a:p>
            <a:pPr algn="ctr" marL="0" indent="0" lvl="1">
              <a:lnSpc>
                <a:spcPts val="6883"/>
              </a:lnSpc>
            </a:pPr>
            <a:r>
              <a:rPr lang="en-US" sz="5883" spc="-82">
                <a:solidFill>
                  <a:srgbClr val="00694C"/>
                </a:solidFill>
                <a:latin typeface="Helvetica World"/>
                <a:ea typeface="Helvetica World"/>
                <a:cs typeface="Helvetica World"/>
                <a:sym typeface="Helvetica World"/>
              </a:rPr>
              <a:t>Citations</a:t>
            </a:r>
          </a:p>
        </p:txBody>
      </p:sp>
      <p:sp>
        <p:nvSpPr>
          <p:cNvPr name="TextBox 17" id="17"/>
          <p:cNvSpPr txBox="true"/>
          <p:nvPr/>
        </p:nvSpPr>
        <p:spPr>
          <a:xfrm rot="0">
            <a:off x="10682196" y="4145901"/>
            <a:ext cx="7113261" cy="5087410"/>
          </a:xfrm>
          <a:prstGeom prst="rect">
            <a:avLst/>
          </a:prstGeom>
        </p:spPr>
        <p:txBody>
          <a:bodyPr anchor="t" rtlCol="false" tIns="0" lIns="0" bIns="0" rIns="0">
            <a:spAutoFit/>
          </a:bodyPr>
          <a:lstStyle/>
          <a:p>
            <a:pPr algn="l" marL="1146497" indent="-382166" lvl="2">
              <a:lnSpc>
                <a:spcPts val="3106"/>
              </a:lnSpc>
              <a:buFont typeface="Arial"/>
              <a:buChar char="⚬"/>
            </a:pPr>
            <a:r>
              <a:rPr lang="en-US" sz="2655" spc="-37">
                <a:solidFill>
                  <a:srgbClr val="00694C"/>
                </a:solidFill>
                <a:latin typeface="Helvetica World"/>
                <a:ea typeface="Helvetica World"/>
                <a:cs typeface="Helvetica World"/>
                <a:sym typeface="Helvetica World"/>
              </a:rPr>
              <a:t>STATISTA, D-MART REVENUE FY 2012-2024.</a:t>
            </a:r>
          </a:p>
          <a:p>
            <a:pPr algn="l">
              <a:lnSpc>
                <a:spcPts val="3106"/>
              </a:lnSpc>
            </a:pPr>
          </a:p>
          <a:p>
            <a:pPr algn="l" marL="1146497" indent="-382166" lvl="2">
              <a:lnSpc>
                <a:spcPts val="3106"/>
              </a:lnSpc>
              <a:buFont typeface="Arial"/>
              <a:buChar char="⚬"/>
            </a:pPr>
            <a:r>
              <a:rPr lang="en-US" sz="2655" spc="-37">
                <a:solidFill>
                  <a:srgbClr val="00694C"/>
                </a:solidFill>
                <a:latin typeface="Helvetica World"/>
                <a:ea typeface="Helvetica World"/>
                <a:cs typeface="Helvetica World"/>
                <a:sym typeface="Helvetica World"/>
              </a:rPr>
              <a:t>Internal D-Mart Sales Data and </a:t>
            </a:r>
            <a:r>
              <a:rPr lang="en-US" sz="2655" spc="-37">
                <a:solidFill>
                  <a:srgbClr val="00694C"/>
                </a:solidFill>
                <a:latin typeface="Helvetica World"/>
                <a:ea typeface="Helvetica World"/>
                <a:cs typeface="Helvetica World"/>
                <a:sym typeface="Helvetica World"/>
              </a:rPr>
              <a:t>ANALYSIS.</a:t>
            </a:r>
          </a:p>
          <a:p>
            <a:pPr algn="l">
              <a:lnSpc>
                <a:spcPts val="3106"/>
              </a:lnSpc>
            </a:pPr>
          </a:p>
          <a:p>
            <a:pPr algn="l" marL="1146497" indent="-382166" lvl="2">
              <a:lnSpc>
                <a:spcPts val="3106"/>
              </a:lnSpc>
              <a:buFont typeface="Arial"/>
              <a:buChar char="⚬"/>
            </a:pPr>
            <a:r>
              <a:rPr lang="en-US" sz="2655" spc="-37">
                <a:solidFill>
                  <a:srgbClr val="00694C"/>
                </a:solidFill>
                <a:latin typeface="Helvetica World"/>
                <a:ea typeface="Helvetica World"/>
                <a:cs typeface="Helvetica World"/>
                <a:sym typeface="Helvetica World"/>
              </a:rPr>
              <a:t>COMPETITIVE BENCHMARKING: RELIANCE RETAIL, AMAZON, BIG BAZAAR.</a:t>
            </a:r>
          </a:p>
          <a:p>
            <a:pPr algn="l">
              <a:lnSpc>
                <a:spcPts val="3106"/>
              </a:lnSpc>
            </a:pPr>
          </a:p>
          <a:p>
            <a:pPr algn="l" marL="1146497" indent="-382166" lvl="2">
              <a:lnSpc>
                <a:spcPts val="3106"/>
              </a:lnSpc>
              <a:buFont typeface="Arial"/>
              <a:buChar char="⚬"/>
            </a:pPr>
            <a:r>
              <a:rPr lang="en-US" sz="2655" spc="-37">
                <a:solidFill>
                  <a:srgbClr val="00694C"/>
                </a:solidFill>
                <a:latin typeface="Helvetica World"/>
                <a:ea typeface="Helvetica World"/>
                <a:cs typeface="Helvetica World"/>
                <a:sym typeface="Helvetica World"/>
              </a:rPr>
              <a:t>INDUSTRY REPORTS AND MARKET DATA.</a:t>
            </a:r>
          </a:p>
          <a:p>
            <a:pPr algn="l" marL="0" indent="0" lvl="1">
              <a:lnSpc>
                <a:spcPts val="3106"/>
              </a:lnSpc>
            </a:pPr>
          </a:p>
        </p:txBody>
      </p:sp>
      <p:sp>
        <p:nvSpPr>
          <p:cNvPr name="Freeform 18" id="18"/>
          <p:cNvSpPr/>
          <p:nvPr/>
        </p:nvSpPr>
        <p:spPr>
          <a:xfrm flipH="false" flipV="false" rot="0">
            <a:off x="12819815"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786038" y="3127625"/>
            <a:ext cx="12715924" cy="2740092"/>
          </a:xfrm>
          <a:prstGeom prst="rect">
            <a:avLst/>
          </a:prstGeom>
        </p:spPr>
        <p:txBody>
          <a:bodyPr anchor="t" rtlCol="false" tIns="0" lIns="0" bIns="0" rIns="0">
            <a:spAutoFit/>
          </a:bodyPr>
          <a:lstStyle/>
          <a:p>
            <a:pPr algn="ctr">
              <a:lnSpc>
                <a:spcPts val="10745"/>
              </a:lnSpc>
            </a:pPr>
            <a:r>
              <a:rPr lang="en-US" sz="9184" spc="-128">
                <a:solidFill>
                  <a:srgbClr val="00694C"/>
                </a:solidFill>
                <a:latin typeface="Helvetica World"/>
                <a:ea typeface="Helvetica World"/>
                <a:cs typeface="Helvetica World"/>
                <a:sym typeface="Helvetica World"/>
              </a:rPr>
              <a:t>THANK YOU</a:t>
            </a:r>
          </a:p>
          <a:p>
            <a:pPr algn="ctr" marL="0" indent="0" lvl="1">
              <a:lnSpc>
                <a:spcPts val="10745"/>
              </a:lnSpc>
            </a:pPr>
            <a:r>
              <a:rPr lang="en-US" sz="9184" spc="-128">
                <a:solidFill>
                  <a:srgbClr val="00694C"/>
                </a:solidFill>
                <a:latin typeface="Helvetica World"/>
                <a:ea typeface="Helvetica World"/>
                <a:cs typeface="Helvetica World"/>
                <a:sym typeface="Helvetica World"/>
              </a:rPr>
              <a:t>SO MUCH!</a:t>
            </a:r>
          </a:p>
        </p:txBody>
      </p:sp>
      <p:sp>
        <p:nvSpPr>
          <p:cNvPr name="TextBox 4" id="4"/>
          <p:cNvSpPr txBox="true"/>
          <p:nvPr/>
        </p:nvSpPr>
        <p:spPr>
          <a:xfrm rot="0">
            <a:off x="4554248" y="6189950"/>
            <a:ext cx="9179504" cy="310533"/>
          </a:xfrm>
          <a:prstGeom prst="rect">
            <a:avLst/>
          </a:prstGeom>
        </p:spPr>
        <p:txBody>
          <a:bodyPr anchor="t" rtlCol="false" tIns="0" lIns="0" bIns="0" rIns="0">
            <a:spAutoFit/>
          </a:bodyPr>
          <a:lstStyle/>
          <a:p>
            <a:pPr algn="ctr" marL="0" indent="0" lvl="1">
              <a:lnSpc>
                <a:spcPts val="2160"/>
              </a:lnSpc>
            </a:pPr>
            <a:r>
              <a:rPr lang="en-US" sz="2400" spc="-110">
                <a:solidFill>
                  <a:srgbClr val="00694C"/>
                </a:solidFill>
                <a:latin typeface="Poppins"/>
                <a:ea typeface="Poppins"/>
                <a:cs typeface="Poppins"/>
                <a:sym typeface="Poppins"/>
              </a:rPr>
              <a:t>Presented by Kirubha Mahesan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grpSp>
        <p:nvGrpSpPr>
          <p:cNvPr name="Group 3" id="3"/>
          <p:cNvGrpSpPr/>
          <p:nvPr/>
        </p:nvGrpSpPr>
        <p:grpSpPr>
          <a:xfrm rot="0">
            <a:off x="3912402" y="934170"/>
            <a:ext cx="10593587" cy="3385899"/>
            <a:chOff x="0" y="0"/>
            <a:chExt cx="2790081" cy="891759"/>
          </a:xfrm>
        </p:grpSpPr>
        <p:sp>
          <p:nvSpPr>
            <p:cNvPr name="Freeform 4" id="4"/>
            <p:cNvSpPr/>
            <p:nvPr/>
          </p:nvSpPr>
          <p:spPr>
            <a:xfrm flipH="false" flipV="false" rot="0">
              <a:off x="0" y="0"/>
              <a:ext cx="2790081" cy="891759"/>
            </a:xfrm>
            <a:custGeom>
              <a:avLst/>
              <a:gdLst/>
              <a:ahLst/>
              <a:cxnLst/>
              <a:rect r="r" b="b" t="t" l="l"/>
              <a:pathLst>
                <a:path h="891759" w="2790081">
                  <a:moveTo>
                    <a:pt x="37271" y="0"/>
                  </a:moveTo>
                  <a:lnTo>
                    <a:pt x="2752809" y="0"/>
                  </a:lnTo>
                  <a:cubicBezTo>
                    <a:pt x="2773394" y="0"/>
                    <a:pt x="2790081" y="16687"/>
                    <a:pt x="2790081" y="37271"/>
                  </a:cubicBezTo>
                  <a:lnTo>
                    <a:pt x="2790081" y="854488"/>
                  </a:lnTo>
                  <a:cubicBezTo>
                    <a:pt x="2790081" y="864373"/>
                    <a:pt x="2786154" y="873853"/>
                    <a:pt x="2779164" y="880843"/>
                  </a:cubicBezTo>
                  <a:cubicBezTo>
                    <a:pt x="2772174" y="887832"/>
                    <a:pt x="2762694" y="891759"/>
                    <a:pt x="2752809" y="891759"/>
                  </a:cubicBezTo>
                  <a:lnTo>
                    <a:pt x="37271" y="891759"/>
                  </a:lnTo>
                  <a:cubicBezTo>
                    <a:pt x="16687" y="891759"/>
                    <a:pt x="0" y="875072"/>
                    <a:pt x="0" y="854488"/>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5" id="5"/>
            <p:cNvSpPr txBox="true"/>
            <p:nvPr/>
          </p:nvSpPr>
          <p:spPr>
            <a:xfrm>
              <a:off x="0" y="-38100"/>
              <a:ext cx="2790081" cy="929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320797" y="548286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7" id="7"/>
          <p:cNvGrpSpPr/>
          <p:nvPr/>
        </p:nvGrpSpPr>
        <p:grpSpPr>
          <a:xfrm rot="0">
            <a:off x="3911769" y="4576547"/>
            <a:ext cx="10593587" cy="5021119"/>
            <a:chOff x="0" y="0"/>
            <a:chExt cx="2790081" cy="1322435"/>
          </a:xfrm>
        </p:grpSpPr>
        <p:sp>
          <p:nvSpPr>
            <p:cNvPr name="Freeform 8" id="8"/>
            <p:cNvSpPr/>
            <p:nvPr/>
          </p:nvSpPr>
          <p:spPr>
            <a:xfrm flipH="false" flipV="false" rot="0">
              <a:off x="0" y="0"/>
              <a:ext cx="2790081" cy="1322435"/>
            </a:xfrm>
            <a:custGeom>
              <a:avLst/>
              <a:gdLst/>
              <a:ahLst/>
              <a:cxnLst/>
              <a:rect r="r" b="b" t="t" l="l"/>
              <a:pathLst>
                <a:path h="1322435" w="2790081">
                  <a:moveTo>
                    <a:pt x="37271" y="0"/>
                  </a:moveTo>
                  <a:lnTo>
                    <a:pt x="2752809" y="0"/>
                  </a:lnTo>
                  <a:cubicBezTo>
                    <a:pt x="2773394" y="0"/>
                    <a:pt x="2790081" y="16687"/>
                    <a:pt x="2790081" y="37271"/>
                  </a:cubicBezTo>
                  <a:lnTo>
                    <a:pt x="2790081" y="1285163"/>
                  </a:lnTo>
                  <a:cubicBezTo>
                    <a:pt x="2790081" y="1295048"/>
                    <a:pt x="2786154" y="1304528"/>
                    <a:pt x="2779164" y="1311518"/>
                  </a:cubicBezTo>
                  <a:cubicBezTo>
                    <a:pt x="2772174" y="1318508"/>
                    <a:pt x="2762694" y="1322435"/>
                    <a:pt x="2752809" y="1322435"/>
                  </a:cubicBezTo>
                  <a:lnTo>
                    <a:pt x="37271" y="1322435"/>
                  </a:lnTo>
                  <a:cubicBezTo>
                    <a:pt x="16687" y="1322435"/>
                    <a:pt x="0" y="1305748"/>
                    <a:pt x="0" y="1285163"/>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2790081" cy="136053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575006" y="-155712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sp>
        <p:nvSpPr>
          <p:cNvPr name="Freeform 11" id="11"/>
          <p:cNvSpPr/>
          <p:nvPr/>
        </p:nvSpPr>
        <p:spPr>
          <a:xfrm flipH="false" flipV="false" rot="0">
            <a:off x="-1222989" y="5414843"/>
            <a:ext cx="6553869" cy="5576747"/>
          </a:xfrm>
          <a:custGeom>
            <a:avLst/>
            <a:gdLst/>
            <a:ahLst/>
            <a:cxnLst/>
            <a:rect r="r" b="b" t="t" l="l"/>
            <a:pathLst>
              <a:path h="5576747" w="6553869">
                <a:moveTo>
                  <a:pt x="0" y="0"/>
                </a:moveTo>
                <a:lnTo>
                  <a:pt x="6553869" y="0"/>
                </a:lnTo>
                <a:lnTo>
                  <a:pt x="6553869" y="5576747"/>
                </a:lnTo>
                <a:lnTo>
                  <a:pt x="0" y="5576747"/>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699234" y="6887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4513255" y="1546349"/>
            <a:ext cx="9456585" cy="2359013"/>
          </a:xfrm>
          <a:prstGeom prst="rect">
            <a:avLst/>
          </a:prstGeom>
        </p:spPr>
        <p:txBody>
          <a:bodyPr anchor="t" rtlCol="false" tIns="0" lIns="0" bIns="0" rIns="0">
            <a:spAutoFit/>
          </a:bodyPr>
          <a:lstStyle/>
          <a:p>
            <a:pPr algn="ctr" marL="0" indent="0" lvl="1">
              <a:lnSpc>
                <a:spcPts val="9298"/>
              </a:lnSpc>
            </a:pPr>
            <a:r>
              <a:rPr lang="en-US" sz="7947" spc="-111">
                <a:solidFill>
                  <a:srgbClr val="034D39"/>
                </a:solidFill>
                <a:latin typeface="Helvetica World"/>
                <a:ea typeface="Helvetica World"/>
                <a:cs typeface="Helvetica World"/>
                <a:sym typeface="Helvetica World"/>
              </a:rPr>
              <a:t>Introduction to D-Mart Case Study</a:t>
            </a:r>
          </a:p>
        </p:txBody>
      </p:sp>
      <p:sp>
        <p:nvSpPr>
          <p:cNvPr name="TextBox 14" id="14"/>
          <p:cNvSpPr txBox="true"/>
          <p:nvPr/>
        </p:nvSpPr>
        <p:spPr>
          <a:xfrm rot="0">
            <a:off x="4513255" y="4746136"/>
            <a:ext cx="9280639" cy="4615418"/>
          </a:xfrm>
          <a:prstGeom prst="rect">
            <a:avLst/>
          </a:prstGeom>
        </p:spPr>
        <p:txBody>
          <a:bodyPr anchor="t" rtlCol="false" tIns="0" lIns="0" bIns="0" rIns="0">
            <a:spAutoFit/>
          </a:bodyPr>
          <a:lstStyle/>
          <a:p>
            <a:pPr algn="l">
              <a:lnSpc>
                <a:spcPts val="3359"/>
              </a:lnSpc>
            </a:pPr>
            <a:r>
              <a:rPr lang="en-US" sz="2400">
                <a:solidFill>
                  <a:srgbClr val="034D39"/>
                </a:solidFill>
                <a:latin typeface="Poppins"/>
                <a:ea typeface="Poppins"/>
                <a:cs typeface="Poppins"/>
                <a:sym typeface="Poppins"/>
              </a:rPr>
              <a:t>This case study aims to provide an in-depth analysis of D-Mart's business performance and competitive positioning.</a:t>
            </a:r>
          </a:p>
          <a:p>
            <a:pPr algn="l">
              <a:lnSpc>
                <a:spcPts val="3359"/>
              </a:lnSpc>
            </a:pPr>
          </a:p>
          <a:p>
            <a:pPr algn="l">
              <a:lnSpc>
                <a:spcPts val="3359"/>
              </a:lnSpc>
            </a:pPr>
            <a:r>
              <a:rPr lang="en-US" sz="2400">
                <a:solidFill>
                  <a:srgbClr val="034D39"/>
                </a:solidFill>
                <a:latin typeface="Poppins"/>
                <a:ea typeface="Poppins"/>
                <a:cs typeface="Poppins"/>
                <a:sym typeface="Poppins"/>
              </a:rPr>
              <a:t>Key Objectives:</a:t>
            </a:r>
          </a:p>
          <a:p>
            <a:pPr algn="l" marL="518160" indent="-259080" lvl="1">
              <a:lnSpc>
                <a:spcPts val="3359"/>
              </a:lnSpc>
              <a:buFont typeface="Arial"/>
              <a:buChar char="•"/>
            </a:pPr>
            <a:r>
              <a:rPr lang="en-US" sz="2400">
                <a:solidFill>
                  <a:srgbClr val="034D39"/>
                </a:solidFill>
                <a:latin typeface="Poppins"/>
                <a:ea typeface="Poppins"/>
                <a:cs typeface="Poppins"/>
                <a:sym typeface="Poppins"/>
              </a:rPr>
              <a:t>Assess market trends.</a:t>
            </a:r>
          </a:p>
          <a:p>
            <a:pPr algn="l" marL="518160" indent="-259080" lvl="1">
              <a:lnSpc>
                <a:spcPts val="3359"/>
              </a:lnSpc>
              <a:buFont typeface="Arial"/>
              <a:buChar char="•"/>
            </a:pPr>
            <a:r>
              <a:rPr lang="en-US" sz="2400">
                <a:solidFill>
                  <a:srgbClr val="034D39"/>
                </a:solidFill>
                <a:latin typeface="Poppins"/>
                <a:ea typeface="Poppins"/>
                <a:cs typeface="Poppins"/>
                <a:sym typeface="Poppins"/>
              </a:rPr>
              <a:t>Gain sales insights.</a:t>
            </a:r>
          </a:p>
          <a:p>
            <a:pPr algn="l" marL="518160" indent="-259080" lvl="1">
              <a:lnSpc>
                <a:spcPts val="3359"/>
              </a:lnSpc>
              <a:buFont typeface="Arial"/>
              <a:buChar char="•"/>
            </a:pPr>
            <a:r>
              <a:rPr lang="en-US" sz="2400">
                <a:solidFill>
                  <a:srgbClr val="034D39"/>
                </a:solidFill>
                <a:latin typeface="Poppins"/>
                <a:ea typeface="Poppins"/>
                <a:cs typeface="Poppins"/>
                <a:sym typeface="Poppins"/>
              </a:rPr>
              <a:t>Identify strategic growth areas in the evolving retail landscape.</a:t>
            </a:r>
          </a:p>
          <a:p>
            <a:pPr algn="l">
              <a:lnSpc>
                <a:spcPts val="3359"/>
              </a:lnSpc>
            </a:pPr>
            <a:r>
              <a:rPr lang="en-US" sz="2400">
                <a:solidFill>
                  <a:srgbClr val="034D39"/>
                </a:solidFill>
                <a:latin typeface="Poppins"/>
                <a:ea typeface="Poppins"/>
                <a:cs typeface="Poppins"/>
                <a:sym typeface="Poppins"/>
              </a:rPr>
              <a:t>The study focuses on data from FY 2012-2024, with insights on revenue, sales trends, and customer demographics.</a:t>
            </a:r>
          </a:p>
          <a:p>
            <a:pPr algn="just">
              <a:lnSpc>
                <a:spcPts val="3359"/>
              </a:lnSpc>
            </a:pPr>
          </a:p>
        </p:txBody>
      </p:sp>
      <p:sp>
        <p:nvSpPr>
          <p:cNvPr name="Freeform 15" id="15"/>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574143" y="-41148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4" id="4"/>
          <p:cNvGrpSpPr/>
          <p:nvPr/>
        </p:nvGrpSpPr>
        <p:grpSpPr>
          <a:xfrm rot="0">
            <a:off x="1565519" y="891789"/>
            <a:ext cx="10593587" cy="2826351"/>
            <a:chOff x="0" y="0"/>
            <a:chExt cx="2790081" cy="744389"/>
          </a:xfrm>
        </p:grpSpPr>
        <p:sp>
          <p:nvSpPr>
            <p:cNvPr name="Freeform 5" id="5"/>
            <p:cNvSpPr/>
            <p:nvPr/>
          </p:nvSpPr>
          <p:spPr>
            <a:xfrm flipH="false" flipV="false" rot="0">
              <a:off x="0" y="0"/>
              <a:ext cx="2790081" cy="744389"/>
            </a:xfrm>
            <a:custGeom>
              <a:avLst/>
              <a:gdLst/>
              <a:ahLst/>
              <a:cxnLst/>
              <a:rect r="r" b="b" t="t" l="l"/>
              <a:pathLst>
                <a:path h="744389" w="2790081">
                  <a:moveTo>
                    <a:pt x="37271" y="0"/>
                  </a:moveTo>
                  <a:lnTo>
                    <a:pt x="2752809" y="0"/>
                  </a:lnTo>
                  <a:cubicBezTo>
                    <a:pt x="2773394" y="0"/>
                    <a:pt x="2790081" y="16687"/>
                    <a:pt x="2790081" y="37271"/>
                  </a:cubicBezTo>
                  <a:lnTo>
                    <a:pt x="2790081" y="707117"/>
                  </a:lnTo>
                  <a:cubicBezTo>
                    <a:pt x="2790081" y="727702"/>
                    <a:pt x="2773394" y="744389"/>
                    <a:pt x="2752809" y="744389"/>
                  </a:cubicBezTo>
                  <a:lnTo>
                    <a:pt x="37271" y="744389"/>
                  </a:lnTo>
                  <a:cubicBezTo>
                    <a:pt x="27386" y="744389"/>
                    <a:pt x="17906" y="740462"/>
                    <a:pt x="10917" y="733472"/>
                  </a:cubicBezTo>
                  <a:cubicBezTo>
                    <a:pt x="3927" y="726483"/>
                    <a:pt x="0" y="717002"/>
                    <a:pt x="0" y="707117"/>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2790081" cy="78248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820091" y="598573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8" id="8"/>
          <p:cNvGrpSpPr/>
          <p:nvPr/>
        </p:nvGrpSpPr>
        <p:grpSpPr>
          <a:xfrm rot="0">
            <a:off x="1565519" y="4114800"/>
            <a:ext cx="10593587" cy="5143500"/>
            <a:chOff x="0" y="0"/>
            <a:chExt cx="2790081" cy="1354667"/>
          </a:xfrm>
        </p:grpSpPr>
        <p:sp>
          <p:nvSpPr>
            <p:cNvPr name="Freeform 9" id="9"/>
            <p:cNvSpPr/>
            <p:nvPr/>
          </p:nvSpPr>
          <p:spPr>
            <a:xfrm flipH="false" flipV="false" rot="0">
              <a:off x="0" y="0"/>
              <a:ext cx="2790081" cy="1354667"/>
            </a:xfrm>
            <a:custGeom>
              <a:avLst/>
              <a:gdLst/>
              <a:ahLst/>
              <a:cxnLst/>
              <a:rect r="r" b="b" t="t" l="l"/>
              <a:pathLst>
                <a:path h="1354667" w="2790081">
                  <a:moveTo>
                    <a:pt x="37271" y="0"/>
                  </a:moveTo>
                  <a:lnTo>
                    <a:pt x="2752809" y="0"/>
                  </a:lnTo>
                  <a:cubicBezTo>
                    <a:pt x="2773394" y="0"/>
                    <a:pt x="2790081" y="16687"/>
                    <a:pt x="2790081" y="37271"/>
                  </a:cubicBezTo>
                  <a:lnTo>
                    <a:pt x="2790081" y="1317395"/>
                  </a:lnTo>
                  <a:cubicBezTo>
                    <a:pt x="2790081" y="1337980"/>
                    <a:pt x="2773394" y="1354667"/>
                    <a:pt x="2752809" y="1354667"/>
                  </a:cubicBezTo>
                  <a:lnTo>
                    <a:pt x="37271" y="1354667"/>
                  </a:lnTo>
                  <a:cubicBezTo>
                    <a:pt x="27386" y="1354667"/>
                    <a:pt x="17906" y="1350740"/>
                    <a:pt x="10917" y="1343750"/>
                  </a:cubicBezTo>
                  <a:cubicBezTo>
                    <a:pt x="3927" y="1336760"/>
                    <a:pt x="0" y="1327280"/>
                    <a:pt x="0" y="1317395"/>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name="TextBox 10" id="10"/>
            <p:cNvSpPr txBox="true"/>
            <p:nvPr/>
          </p:nvSpPr>
          <p:spPr>
            <a:xfrm>
              <a:off x="0" y="-38100"/>
              <a:ext cx="2790081" cy="13927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827620" y="1028700"/>
            <a:ext cx="6333399" cy="6333399"/>
          </a:xfrm>
          <a:custGeom>
            <a:avLst/>
            <a:gdLst/>
            <a:ahLst/>
            <a:cxnLst/>
            <a:rect r="r" b="b" t="t" l="l"/>
            <a:pathLst>
              <a:path h="6333399" w="6333399">
                <a:moveTo>
                  <a:pt x="0" y="0"/>
                </a:moveTo>
                <a:lnTo>
                  <a:pt x="6333399" y="0"/>
                </a:lnTo>
                <a:lnTo>
                  <a:pt x="6333399" y="6333399"/>
                </a:lnTo>
                <a:lnTo>
                  <a:pt x="0" y="6333399"/>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221993" y="1359237"/>
            <a:ext cx="9450503" cy="1910504"/>
          </a:xfrm>
          <a:prstGeom prst="rect">
            <a:avLst/>
          </a:prstGeom>
        </p:spPr>
        <p:txBody>
          <a:bodyPr anchor="t" rtlCol="false" tIns="0" lIns="0" bIns="0" rIns="0">
            <a:spAutoFit/>
          </a:bodyPr>
          <a:lstStyle/>
          <a:p>
            <a:pPr algn="ctr" marL="0" indent="0" lvl="1">
              <a:lnSpc>
                <a:spcPts val="7540"/>
              </a:lnSpc>
            </a:pPr>
            <a:r>
              <a:rPr lang="en-US" sz="6444" spc="-90">
                <a:solidFill>
                  <a:srgbClr val="034D39"/>
                </a:solidFill>
                <a:latin typeface="Helvetica World"/>
                <a:ea typeface="Helvetica World"/>
                <a:cs typeface="Helvetica World"/>
                <a:sym typeface="Helvetica World"/>
              </a:rPr>
              <a:t>Market Overview &amp; Competitive Landscape</a:t>
            </a:r>
          </a:p>
        </p:txBody>
      </p:sp>
      <p:sp>
        <p:nvSpPr>
          <p:cNvPr name="TextBox 14" id="14"/>
          <p:cNvSpPr txBox="true"/>
          <p:nvPr/>
        </p:nvSpPr>
        <p:spPr>
          <a:xfrm rot="0">
            <a:off x="2306926" y="4603362"/>
            <a:ext cx="9280639" cy="505360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34D39"/>
                </a:solidFill>
                <a:latin typeface="Poppins"/>
                <a:ea typeface="Poppins"/>
                <a:cs typeface="Poppins"/>
                <a:sym typeface="Poppins"/>
              </a:rPr>
              <a:t>D-Mart operates in a highly competitive retail space with key players like Reliance Retail, Big Bazaar, Amazon, and Flipkart.</a:t>
            </a:r>
          </a:p>
          <a:p>
            <a:pPr algn="l" marL="518160" indent="-259080" lvl="1">
              <a:lnSpc>
                <a:spcPts val="3359"/>
              </a:lnSpc>
              <a:buFont typeface="Arial"/>
              <a:buChar char="•"/>
            </a:pPr>
            <a:r>
              <a:rPr lang="en-US" sz="2400">
                <a:solidFill>
                  <a:srgbClr val="034D39"/>
                </a:solidFill>
                <a:latin typeface="Poppins"/>
                <a:ea typeface="Poppins"/>
                <a:cs typeface="Poppins"/>
                <a:sym typeface="Poppins"/>
              </a:rPr>
              <a:t>D-Mart’s competitive edge is its low-cost business model, but it faces challenges from online giants like Amazon.</a:t>
            </a:r>
          </a:p>
          <a:p>
            <a:pPr algn="l">
              <a:lnSpc>
                <a:spcPts val="3499"/>
              </a:lnSpc>
            </a:pPr>
            <a:r>
              <a:rPr lang="en-US" sz="2499" b="true">
                <a:solidFill>
                  <a:srgbClr val="034D39"/>
                </a:solidFill>
                <a:latin typeface="Poppins Bold"/>
                <a:ea typeface="Poppins Bold"/>
                <a:cs typeface="Poppins Bold"/>
                <a:sym typeface="Poppins Bold"/>
              </a:rPr>
              <a:t>Key Competitors</a:t>
            </a:r>
            <a:r>
              <a:rPr lang="en-US" sz="2499">
                <a:solidFill>
                  <a:srgbClr val="034D39"/>
                </a:solidFill>
                <a:latin typeface="Poppins"/>
                <a:ea typeface="Poppins"/>
                <a:cs typeface="Poppins"/>
                <a:sym typeface="Poppins"/>
              </a:rPr>
              <a:t>:</a:t>
            </a:r>
          </a:p>
          <a:p>
            <a:pPr algn="l" marL="518160" indent="-259080" lvl="1">
              <a:lnSpc>
                <a:spcPts val="3359"/>
              </a:lnSpc>
              <a:buFont typeface="Arial"/>
              <a:buChar char="•"/>
            </a:pPr>
            <a:r>
              <a:rPr lang="en-US" sz="2400">
                <a:solidFill>
                  <a:srgbClr val="034D39"/>
                </a:solidFill>
                <a:latin typeface="Poppins"/>
                <a:ea typeface="Poppins"/>
                <a:cs typeface="Poppins"/>
                <a:sym typeface="Poppins"/>
              </a:rPr>
              <a:t>Reliance Retail: Scalability and market penetration.</a:t>
            </a:r>
          </a:p>
          <a:p>
            <a:pPr algn="l" marL="518160" indent="-259080" lvl="1">
              <a:lnSpc>
                <a:spcPts val="3359"/>
              </a:lnSpc>
              <a:buFont typeface="Arial"/>
              <a:buChar char="•"/>
            </a:pPr>
            <a:r>
              <a:rPr lang="en-US" sz="2400">
                <a:solidFill>
                  <a:srgbClr val="034D39"/>
                </a:solidFill>
                <a:latin typeface="Poppins"/>
                <a:ea typeface="Poppins"/>
                <a:cs typeface="Poppins"/>
                <a:sym typeface="Poppins"/>
              </a:rPr>
              <a:t>Big Bazaar: Urban middle-class customers.</a:t>
            </a:r>
          </a:p>
          <a:p>
            <a:pPr algn="l" marL="518160" indent="-259080" lvl="1">
              <a:lnSpc>
                <a:spcPts val="3359"/>
              </a:lnSpc>
              <a:buFont typeface="Arial"/>
              <a:buChar char="•"/>
            </a:pPr>
            <a:r>
              <a:rPr lang="en-US" sz="2400">
                <a:solidFill>
                  <a:srgbClr val="034D39"/>
                </a:solidFill>
                <a:latin typeface="Poppins"/>
                <a:ea typeface="Poppins"/>
                <a:cs typeface="Poppins"/>
                <a:sym typeface="Poppins"/>
              </a:rPr>
              <a:t>Amazon/Flipkart: E-commerce convenience and variety.</a:t>
            </a:r>
          </a:p>
          <a:p>
            <a:pPr algn="l">
              <a:lnSpc>
                <a:spcPts val="3359"/>
              </a:lnSpc>
            </a:pPr>
          </a:p>
          <a:p>
            <a:pPr algn="l">
              <a:lnSpc>
                <a:spcPts val="33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2836896" y="-368090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4" id="4"/>
          <p:cNvGrpSpPr/>
          <p:nvPr/>
        </p:nvGrpSpPr>
        <p:grpSpPr>
          <a:xfrm rot="0">
            <a:off x="10177506" y="2302600"/>
            <a:ext cx="7319627" cy="2889776"/>
            <a:chOff x="0" y="0"/>
            <a:chExt cx="1927803" cy="761093"/>
          </a:xfrm>
        </p:grpSpPr>
        <p:sp>
          <p:nvSpPr>
            <p:cNvPr name="Freeform 5" id="5"/>
            <p:cNvSpPr/>
            <p:nvPr/>
          </p:nvSpPr>
          <p:spPr>
            <a:xfrm flipH="false" flipV="false" rot="0">
              <a:off x="0" y="0"/>
              <a:ext cx="1927803" cy="761093"/>
            </a:xfrm>
            <a:custGeom>
              <a:avLst/>
              <a:gdLst/>
              <a:ahLst/>
              <a:cxnLst/>
              <a:rect r="r" b="b" t="t" l="l"/>
              <a:pathLst>
                <a:path h="761093" w="1927803">
                  <a:moveTo>
                    <a:pt x="53942" y="0"/>
                  </a:moveTo>
                  <a:lnTo>
                    <a:pt x="1873861" y="0"/>
                  </a:lnTo>
                  <a:cubicBezTo>
                    <a:pt x="1888167" y="0"/>
                    <a:pt x="1901887" y="5683"/>
                    <a:pt x="1912003" y="15799"/>
                  </a:cubicBezTo>
                  <a:cubicBezTo>
                    <a:pt x="1922120" y="25916"/>
                    <a:pt x="1927803" y="39636"/>
                    <a:pt x="1927803" y="53942"/>
                  </a:cubicBezTo>
                  <a:lnTo>
                    <a:pt x="1927803" y="707151"/>
                  </a:lnTo>
                  <a:cubicBezTo>
                    <a:pt x="1927803" y="721457"/>
                    <a:pt x="1922120" y="735178"/>
                    <a:pt x="1912003" y="745294"/>
                  </a:cubicBezTo>
                  <a:cubicBezTo>
                    <a:pt x="1901887" y="755410"/>
                    <a:pt x="1888167" y="761093"/>
                    <a:pt x="1873861" y="761093"/>
                  </a:cubicBezTo>
                  <a:lnTo>
                    <a:pt x="53942" y="761093"/>
                  </a:lnTo>
                  <a:cubicBezTo>
                    <a:pt x="39636" y="761093"/>
                    <a:pt x="25916" y="755410"/>
                    <a:pt x="15799" y="745294"/>
                  </a:cubicBezTo>
                  <a:cubicBezTo>
                    <a:pt x="5683" y="735178"/>
                    <a:pt x="0" y="721457"/>
                    <a:pt x="0" y="707151"/>
                  </a:cubicBezTo>
                  <a:lnTo>
                    <a:pt x="0" y="53942"/>
                  </a:lnTo>
                  <a:cubicBezTo>
                    <a:pt x="0" y="39636"/>
                    <a:pt x="5683" y="25916"/>
                    <a:pt x="15799" y="15799"/>
                  </a:cubicBezTo>
                  <a:cubicBezTo>
                    <a:pt x="25916" y="5683"/>
                    <a:pt x="39636" y="0"/>
                    <a:pt x="53942"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1927803" cy="79919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177506" y="5733118"/>
            <a:ext cx="7319627" cy="3170309"/>
            <a:chOff x="0" y="0"/>
            <a:chExt cx="1927803" cy="834978"/>
          </a:xfrm>
        </p:grpSpPr>
        <p:sp>
          <p:nvSpPr>
            <p:cNvPr name="Freeform 8" id="8"/>
            <p:cNvSpPr/>
            <p:nvPr/>
          </p:nvSpPr>
          <p:spPr>
            <a:xfrm flipH="false" flipV="false" rot="0">
              <a:off x="0" y="0"/>
              <a:ext cx="1927803" cy="834978"/>
            </a:xfrm>
            <a:custGeom>
              <a:avLst/>
              <a:gdLst/>
              <a:ahLst/>
              <a:cxnLst/>
              <a:rect r="r" b="b" t="t" l="l"/>
              <a:pathLst>
                <a:path h="834978" w="1927803">
                  <a:moveTo>
                    <a:pt x="53942" y="0"/>
                  </a:moveTo>
                  <a:lnTo>
                    <a:pt x="1873861" y="0"/>
                  </a:lnTo>
                  <a:cubicBezTo>
                    <a:pt x="1888167" y="0"/>
                    <a:pt x="1901887" y="5683"/>
                    <a:pt x="1912003" y="15799"/>
                  </a:cubicBezTo>
                  <a:cubicBezTo>
                    <a:pt x="1922120" y="25916"/>
                    <a:pt x="1927803" y="39636"/>
                    <a:pt x="1927803" y="53942"/>
                  </a:cubicBezTo>
                  <a:lnTo>
                    <a:pt x="1927803" y="781036"/>
                  </a:lnTo>
                  <a:cubicBezTo>
                    <a:pt x="1927803" y="795343"/>
                    <a:pt x="1922120" y="809063"/>
                    <a:pt x="1912003" y="819179"/>
                  </a:cubicBezTo>
                  <a:cubicBezTo>
                    <a:pt x="1901887" y="829295"/>
                    <a:pt x="1888167" y="834978"/>
                    <a:pt x="1873861" y="834978"/>
                  </a:cubicBezTo>
                  <a:lnTo>
                    <a:pt x="53942" y="834978"/>
                  </a:lnTo>
                  <a:cubicBezTo>
                    <a:pt x="39636" y="834978"/>
                    <a:pt x="25916" y="829295"/>
                    <a:pt x="15799" y="819179"/>
                  </a:cubicBezTo>
                  <a:cubicBezTo>
                    <a:pt x="5683" y="809063"/>
                    <a:pt x="0" y="795343"/>
                    <a:pt x="0" y="781036"/>
                  </a:cubicBezTo>
                  <a:lnTo>
                    <a:pt x="0" y="53942"/>
                  </a:lnTo>
                  <a:cubicBezTo>
                    <a:pt x="0" y="39636"/>
                    <a:pt x="5683" y="25916"/>
                    <a:pt x="15799" y="15799"/>
                  </a:cubicBezTo>
                  <a:cubicBezTo>
                    <a:pt x="25916" y="5683"/>
                    <a:pt x="39636" y="0"/>
                    <a:pt x="53942"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1927803" cy="87307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503427" y="616849"/>
            <a:ext cx="823703" cy="823703"/>
          </a:xfrm>
          <a:custGeom>
            <a:avLst/>
            <a:gdLst/>
            <a:ahLst/>
            <a:cxnLst/>
            <a:rect r="r" b="b" t="t" l="l"/>
            <a:pathLst>
              <a:path h="823703" w="823703">
                <a:moveTo>
                  <a:pt x="0" y="0"/>
                </a:moveTo>
                <a:lnTo>
                  <a:pt x="823703" y="0"/>
                </a:lnTo>
                <a:lnTo>
                  <a:pt x="823703" y="823702"/>
                </a:lnTo>
                <a:lnTo>
                  <a:pt x="0" y="823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196416" y="6303202"/>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sp>
        <p:nvSpPr>
          <p:cNvPr name="Freeform 12" id="12"/>
          <p:cNvSpPr/>
          <p:nvPr/>
        </p:nvSpPr>
        <p:spPr>
          <a:xfrm flipH="false" flipV="false" rot="0">
            <a:off x="-1081616" y="1028700"/>
            <a:ext cx="7039992" cy="7039992"/>
          </a:xfrm>
          <a:custGeom>
            <a:avLst/>
            <a:gdLst/>
            <a:ahLst/>
            <a:cxnLst/>
            <a:rect r="r" b="b" t="t" l="l"/>
            <a:pathLst>
              <a:path h="7039992" w="7039992">
                <a:moveTo>
                  <a:pt x="0" y="0"/>
                </a:moveTo>
                <a:lnTo>
                  <a:pt x="7039991" y="0"/>
                </a:lnTo>
                <a:lnTo>
                  <a:pt x="7039991" y="7039992"/>
                </a:lnTo>
                <a:lnTo>
                  <a:pt x="0" y="7039992"/>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2084091"/>
            <a:ext cx="9897732" cy="6604126"/>
          </a:xfrm>
          <a:custGeom>
            <a:avLst/>
            <a:gdLst/>
            <a:ahLst/>
            <a:cxnLst/>
            <a:rect r="r" b="b" t="t" l="l"/>
            <a:pathLst>
              <a:path h="6604126" w="9897732">
                <a:moveTo>
                  <a:pt x="0" y="0"/>
                </a:moveTo>
                <a:lnTo>
                  <a:pt x="9897732" y="0"/>
                </a:lnTo>
                <a:lnTo>
                  <a:pt x="9897732" y="6604126"/>
                </a:lnTo>
                <a:lnTo>
                  <a:pt x="0" y="6604126"/>
                </a:lnTo>
                <a:lnTo>
                  <a:pt x="0" y="0"/>
                </a:lnTo>
                <a:close/>
              </a:path>
            </a:pathLst>
          </a:custGeom>
          <a:blipFill>
            <a:blip r:embed="rId8"/>
            <a:stretch>
              <a:fillRect l="-3194" t="-374" r="0" b="-374"/>
            </a:stretch>
          </a:blipFill>
        </p:spPr>
      </p:sp>
      <p:sp>
        <p:nvSpPr>
          <p:cNvPr name="TextBox 14" id="14"/>
          <p:cNvSpPr txBox="true"/>
          <p:nvPr/>
        </p:nvSpPr>
        <p:spPr>
          <a:xfrm rot="0">
            <a:off x="10404973" y="2544007"/>
            <a:ext cx="6864692" cy="2555459"/>
          </a:xfrm>
          <a:prstGeom prst="rect">
            <a:avLst/>
          </a:prstGeom>
        </p:spPr>
        <p:txBody>
          <a:bodyPr anchor="t" rtlCol="false" tIns="0" lIns="0" bIns="0" rIns="0">
            <a:spAutoFit/>
          </a:bodyPr>
          <a:lstStyle/>
          <a:p>
            <a:pPr algn="ctr">
              <a:lnSpc>
                <a:spcPts val="6730"/>
              </a:lnSpc>
            </a:pPr>
            <a:r>
              <a:rPr lang="en-US" sz="5752" spc="-80">
                <a:solidFill>
                  <a:srgbClr val="034D39"/>
                </a:solidFill>
                <a:latin typeface="Helvetica World"/>
                <a:ea typeface="Helvetica World"/>
                <a:cs typeface="Helvetica World"/>
                <a:sym typeface="Helvetica World"/>
              </a:rPr>
              <a:t>D-Mart Business Performance</a:t>
            </a:r>
          </a:p>
          <a:p>
            <a:pPr algn="ctr" marL="0" indent="0" lvl="1">
              <a:lnSpc>
                <a:spcPts val="6730"/>
              </a:lnSpc>
            </a:pPr>
            <a:r>
              <a:rPr lang="en-US" sz="5752" spc="-80">
                <a:solidFill>
                  <a:srgbClr val="034D39"/>
                </a:solidFill>
                <a:latin typeface="Helvetica World"/>
                <a:ea typeface="Helvetica World"/>
                <a:cs typeface="Helvetica World"/>
                <a:sym typeface="Helvetica World"/>
              </a:rPr>
              <a:t> (FY 2012-2024)</a:t>
            </a:r>
          </a:p>
        </p:txBody>
      </p:sp>
      <p:sp>
        <p:nvSpPr>
          <p:cNvPr name="TextBox 15" id="15"/>
          <p:cNvSpPr txBox="true"/>
          <p:nvPr/>
        </p:nvSpPr>
        <p:spPr>
          <a:xfrm rot="0">
            <a:off x="10592664" y="6126723"/>
            <a:ext cx="6412447" cy="2939162"/>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34D39"/>
                </a:solidFill>
                <a:latin typeface="Poppins"/>
                <a:ea typeface="Poppins"/>
                <a:cs typeface="Poppins"/>
                <a:sym typeface="Poppins"/>
              </a:rPr>
              <a:t>D-Mart has seen a ten-fold increase in revenue from ₹22.1 billion in FY 2012 to ₹495 billion in FY 2024.</a:t>
            </a:r>
          </a:p>
          <a:p>
            <a:pPr algn="l" marL="518160" indent="-259080" lvl="1">
              <a:lnSpc>
                <a:spcPts val="3359"/>
              </a:lnSpc>
              <a:buFont typeface="Arial"/>
              <a:buChar char="•"/>
            </a:pPr>
            <a:r>
              <a:rPr lang="en-US" sz="2400">
                <a:solidFill>
                  <a:srgbClr val="034D39"/>
                </a:solidFill>
                <a:latin typeface="Poppins"/>
                <a:ea typeface="Poppins"/>
                <a:cs typeface="Poppins"/>
                <a:sym typeface="Poppins"/>
              </a:rPr>
              <a:t>This growth reflects the brand’s successful expansion and market strategy.</a:t>
            </a:r>
          </a:p>
          <a:p>
            <a:pPr algn="l">
              <a:lnSpc>
                <a:spcPts val="33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190837" y="1381030"/>
            <a:ext cx="7946499" cy="2895932"/>
            <a:chOff x="0" y="0"/>
            <a:chExt cx="2092905" cy="762715"/>
          </a:xfrm>
        </p:grpSpPr>
        <p:sp>
          <p:nvSpPr>
            <p:cNvPr name="Freeform 4" id="4"/>
            <p:cNvSpPr/>
            <p:nvPr/>
          </p:nvSpPr>
          <p:spPr>
            <a:xfrm flipH="false" flipV="false" rot="0">
              <a:off x="0" y="0"/>
              <a:ext cx="2092905" cy="762715"/>
            </a:xfrm>
            <a:custGeom>
              <a:avLst/>
              <a:gdLst/>
              <a:ahLst/>
              <a:cxnLst/>
              <a:rect r="r" b="b" t="t" l="l"/>
              <a:pathLst>
                <a:path h="762715" w="2092905">
                  <a:moveTo>
                    <a:pt x="49687" y="0"/>
                  </a:moveTo>
                  <a:lnTo>
                    <a:pt x="2043218" y="0"/>
                  </a:lnTo>
                  <a:cubicBezTo>
                    <a:pt x="2056396" y="0"/>
                    <a:pt x="2069034" y="5235"/>
                    <a:pt x="2078352" y="14553"/>
                  </a:cubicBezTo>
                  <a:cubicBezTo>
                    <a:pt x="2087670" y="23871"/>
                    <a:pt x="2092905" y="36509"/>
                    <a:pt x="2092905" y="49687"/>
                  </a:cubicBezTo>
                  <a:lnTo>
                    <a:pt x="2092905" y="713028"/>
                  </a:lnTo>
                  <a:cubicBezTo>
                    <a:pt x="2092905" y="740469"/>
                    <a:pt x="2070659" y="762715"/>
                    <a:pt x="2043218" y="762715"/>
                  </a:cubicBezTo>
                  <a:lnTo>
                    <a:pt x="49687" y="762715"/>
                  </a:lnTo>
                  <a:cubicBezTo>
                    <a:pt x="22246" y="762715"/>
                    <a:pt x="0" y="740469"/>
                    <a:pt x="0" y="713028"/>
                  </a:cubicBezTo>
                  <a:lnTo>
                    <a:pt x="0" y="49687"/>
                  </a:lnTo>
                  <a:cubicBezTo>
                    <a:pt x="0" y="22246"/>
                    <a:pt x="22246" y="0"/>
                    <a:pt x="49687" y="0"/>
                  </a:cubicBezTo>
                  <a:close/>
                </a:path>
              </a:pathLst>
            </a:custGeom>
            <a:solidFill>
              <a:srgbClr val="000000">
                <a:alpha val="0"/>
              </a:srgbClr>
            </a:solidFill>
            <a:ln w="19050" cap="rnd">
              <a:solidFill>
                <a:srgbClr val="00694C"/>
              </a:solidFill>
              <a:prstDash val="solid"/>
              <a:round/>
            </a:ln>
          </p:spPr>
        </p:sp>
        <p:sp>
          <p:nvSpPr>
            <p:cNvPr name="TextBox 5" id="5"/>
            <p:cNvSpPr txBox="true"/>
            <p:nvPr/>
          </p:nvSpPr>
          <p:spPr>
            <a:xfrm>
              <a:off x="0" y="-38100"/>
              <a:ext cx="2092905" cy="80081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617849" y="6735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7" id="7"/>
          <p:cNvGrpSpPr/>
          <p:nvPr/>
        </p:nvGrpSpPr>
        <p:grpSpPr>
          <a:xfrm rot="0">
            <a:off x="2190837" y="5495830"/>
            <a:ext cx="7946499" cy="3350619"/>
            <a:chOff x="0" y="0"/>
            <a:chExt cx="2092905" cy="882468"/>
          </a:xfrm>
        </p:grpSpPr>
        <p:sp>
          <p:nvSpPr>
            <p:cNvPr name="Freeform 8" id="8"/>
            <p:cNvSpPr/>
            <p:nvPr/>
          </p:nvSpPr>
          <p:spPr>
            <a:xfrm flipH="false" flipV="false" rot="0">
              <a:off x="0" y="0"/>
              <a:ext cx="2092905" cy="882468"/>
            </a:xfrm>
            <a:custGeom>
              <a:avLst/>
              <a:gdLst/>
              <a:ahLst/>
              <a:cxnLst/>
              <a:rect r="r" b="b" t="t" l="l"/>
              <a:pathLst>
                <a:path h="882468" w="2092905">
                  <a:moveTo>
                    <a:pt x="49687" y="0"/>
                  </a:moveTo>
                  <a:lnTo>
                    <a:pt x="2043218" y="0"/>
                  </a:lnTo>
                  <a:cubicBezTo>
                    <a:pt x="2056396" y="0"/>
                    <a:pt x="2069034" y="5235"/>
                    <a:pt x="2078352" y="14553"/>
                  </a:cubicBezTo>
                  <a:cubicBezTo>
                    <a:pt x="2087670" y="23871"/>
                    <a:pt x="2092905" y="36509"/>
                    <a:pt x="2092905" y="49687"/>
                  </a:cubicBezTo>
                  <a:lnTo>
                    <a:pt x="2092905" y="832781"/>
                  </a:lnTo>
                  <a:cubicBezTo>
                    <a:pt x="2092905" y="860222"/>
                    <a:pt x="2070659" y="882468"/>
                    <a:pt x="2043218" y="882468"/>
                  </a:cubicBezTo>
                  <a:lnTo>
                    <a:pt x="49687" y="882468"/>
                  </a:lnTo>
                  <a:cubicBezTo>
                    <a:pt x="22246" y="882468"/>
                    <a:pt x="0" y="860222"/>
                    <a:pt x="0" y="832781"/>
                  </a:cubicBezTo>
                  <a:lnTo>
                    <a:pt x="0" y="49687"/>
                  </a:lnTo>
                  <a:cubicBezTo>
                    <a:pt x="0" y="22246"/>
                    <a:pt x="22246" y="0"/>
                    <a:pt x="49687"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2092905" cy="92056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040677" y="3425466"/>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382394" y="61684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sp>
        <p:nvSpPr>
          <p:cNvPr name="Freeform 13" id="13"/>
          <p:cNvSpPr/>
          <p:nvPr/>
        </p:nvSpPr>
        <p:spPr>
          <a:xfrm flipH="false" flipV="false" rot="0">
            <a:off x="-2669630" y="1623504"/>
            <a:ext cx="5916762" cy="5916762"/>
          </a:xfrm>
          <a:custGeom>
            <a:avLst/>
            <a:gdLst/>
            <a:ahLst/>
            <a:cxnLst/>
            <a:rect r="r" b="b" t="t" l="l"/>
            <a:pathLst>
              <a:path h="5916762" w="5916762">
                <a:moveTo>
                  <a:pt x="0" y="0"/>
                </a:moveTo>
                <a:lnTo>
                  <a:pt x="5916761" y="0"/>
                </a:lnTo>
                <a:lnTo>
                  <a:pt x="5916761" y="5916762"/>
                </a:lnTo>
                <a:lnTo>
                  <a:pt x="0" y="5916762"/>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388401" y="1381030"/>
            <a:ext cx="7899599" cy="7069898"/>
          </a:xfrm>
          <a:custGeom>
            <a:avLst/>
            <a:gdLst/>
            <a:ahLst/>
            <a:cxnLst/>
            <a:rect r="r" b="b" t="t" l="l"/>
            <a:pathLst>
              <a:path h="7069898" w="7899599">
                <a:moveTo>
                  <a:pt x="0" y="0"/>
                </a:moveTo>
                <a:lnTo>
                  <a:pt x="7899599" y="0"/>
                </a:lnTo>
                <a:lnTo>
                  <a:pt x="7899599" y="7069898"/>
                </a:lnTo>
                <a:lnTo>
                  <a:pt x="0" y="7069898"/>
                </a:lnTo>
                <a:lnTo>
                  <a:pt x="0" y="0"/>
                </a:lnTo>
                <a:close/>
              </a:path>
            </a:pathLst>
          </a:custGeom>
          <a:blipFill>
            <a:blip r:embed="rId10"/>
            <a:stretch>
              <a:fillRect l="-82291" t="-17066" r="-2997" b="0"/>
            </a:stretch>
          </a:blipFill>
        </p:spPr>
      </p:sp>
      <p:sp>
        <p:nvSpPr>
          <p:cNvPr name="TextBox 15" id="15"/>
          <p:cNvSpPr txBox="true"/>
          <p:nvPr/>
        </p:nvSpPr>
        <p:spPr>
          <a:xfrm rot="0">
            <a:off x="2834857" y="1642554"/>
            <a:ext cx="6575012" cy="2504057"/>
          </a:xfrm>
          <a:prstGeom prst="rect">
            <a:avLst/>
          </a:prstGeom>
        </p:spPr>
        <p:txBody>
          <a:bodyPr anchor="t" rtlCol="false" tIns="0" lIns="0" bIns="0" rIns="0">
            <a:spAutoFit/>
          </a:bodyPr>
          <a:lstStyle/>
          <a:p>
            <a:pPr algn="ctr" marL="0" indent="0" lvl="1">
              <a:lnSpc>
                <a:spcPts val="9826"/>
              </a:lnSpc>
            </a:pPr>
            <a:r>
              <a:rPr lang="en-US" sz="8398" spc="-117">
                <a:solidFill>
                  <a:srgbClr val="034D39"/>
                </a:solidFill>
                <a:latin typeface="Helvetica World"/>
                <a:ea typeface="Helvetica World"/>
                <a:cs typeface="Helvetica World"/>
                <a:sym typeface="Helvetica World"/>
              </a:rPr>
              <a:t>Customer Insights</a:t>
            </a:r>
          </a:p>
        </p:txBody>
      </p:sp>
      <p:sp>
        <p:nvSpPr>
          <p:cNvPr name="TextBox 16" id="16"/>
          <p:cNvSpPr txBox="true"/>
          <p:nvPr/>
        </p:nvSpPr>
        <p:spPr>
          <a:xfrm rot="0">
            <a:off x="2641550" y="5889434"/>
            <a:ext cx="6961625" cy="2957015"/>
          </a:xfrm>
          <a:prstGeom prst="rect">
            <a:avLst/>
          </a:prstGeom>
        </p:spPr>
        <p:txBody>
          <a:bodyPr anchor="t" rtlCol="false" tIns="0" lIns="0" bIns="0" rIns="0">
            <a:spAutoFit/>
          </a:bodyPr>
          <a:lstStyle/>
          <a:p>
            <a:pPr algn="l">
              <a:lnSpc>
                <a:spcPts val="3499"/>
              </a:lnSpc>
            </a:pPr>
            <a:r>
              <a:rPr lang="en-US" sz="2499" b="true">
                <a:solidFill>
                  <a:srgbClr val="034D39"/>
                </a:solidFill>
                <a:latin typeface="Poppins Bold"/>
                <a:ea typeface="Poppins Bold"/>
                <a:cs typeface="Poppins Bold"/>
                <a:sym typeface="Poppins Bold"/>
              </a:rPr>
              <a:t>Key Demographics:</a:t>
            </a:r>
          </a:p>
          <a:p>
            <a:pPr algn="l" marL="518160" indent="-259080" lvl="1">
              <a:lnSpc>
                <a:spcPts val="3359"/>
              </a:lnSpc>
              <a:buFont typeface="Arial"/>
              <a:buChar char="•"/>
            </a:pPr>
            <a:r>
              <a:rPr lang="en-US" sz="2400">
                <a:solidFill>
                  <a:srgbClr val="034D39"/>
                </a:solidFill>
                <a:latin typeface="Poppins"/>
                <a:ea typeface="Poppins"/>
                <a:cs typeface="Poppins"/>
                <a:sym typeface="Poppins"/>
              </a:rPr>
              <a:t>47% of D-Mart shoppers are millennials.</a:t>
            </a:r>
          </a:p>
          <a:p>
            <a:pPr algn="l" marL="518160" indent="-259080" lvl="1">
              <a:lnSpc>
                <a:spcPts val="3359"/>
              </a:lnSpc>
              <a:buFont typeface="Arial"/>
              <a:buChar char="•"/>
            </a:pPr>
            <a:r>
              <a:rPr lang="en-US" sz="2400">
                <a:solidFill>
                  <a:srgbClr val="034D39"/>
                </a:solidFill>
                <a:latin typeface="Poppins"/>
                <a:ea typeface="Poppins"/>
                <a:cs typeface="Poppins"/>
                <a:sym typeface="Poppins"/>
              </a:rPr>
              <a:t>D-Mart has more male than female shoppers.</a:t>
            </a:r>
          </a:p>
          <a:p>
            <a:pPr algn="l" marL="518160" indent="-259080" lvl="1">
              <a:lnSpc>
                <a:spcPts val="3359"/>
              </a:lnSpc>
              <a:buFont typeface="Arial"/>
              <a:buChar char="•"/>
            </a:pPr>
            <a:r>
              <a:rPr lang="en-US" sz="2400">
                <a:solidFill>
                  <a:srgbClr val="034D39"/>
                </a:solidFill>
                <a:latin typeface="Poppins"/>
                <a:ea typeface="Poppins"/>
                <a:cs typeface="Poppins"/>
                <a:sym typeface="Poppins"/>
              </a:rPr>
              <a:t>Most shoppers are urban, high-income earners.</a:t>
            </a:r>
          </a:p>
          <a:p>
            <a:pPr algn="ctr">
              <a:lnSpc>
                <a:spcPts val="33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307807" y="781210"/>
            <a:ext cx="17634957" cy="1729114"/>
            <a:chOff x="0" y="0"/>
            <a:chExt cx="7252484" cy="711109"/>
          </a:xfrm>
        </p:grpSpPr>
        <p:sp>
          <p:nvSpPr>
            <p:cNvPr name="Freeform 4" id="4"/>
            <p:cNvSpPr/>
            <p:nvPr/>
          </p:nvSpPr>
          <p:spPr>
            <a:xfrm flipH="false" flipV="false" rot="0">
              <a:off x="0" y="0"/>
              <a:ext cx="7252484" cy="711109"/>
            </a:xfrm>
            <a:custGeom>
              <a:avLst/>
              <a:gdLst/>
              <a:ahLst/>
              <a:cxnLst/>
              <a:rect r="r" b="b" t="t" l="l"/>
              <a:pathLst>
                <a:path h="711109" w="7252484">
                  <a:moveTo>
                    <a:pt x="22390" y="0"/>
                  </a:moveTo>
                  <a:lnTo>
                    <a:pt x="7230095" y="0"/>
                  </a:lnTo>
                  <a:cubicBezTo>
                    <a:pt x="7236033" y="0"/>
                    <a:pt x="7241728" y="2359"/>
                    <a:pt x="7245927" y="6558"/>
                  </a:cubicBezTo>
                  <a:cubicBezTo>
                    <a:pt x="7250126" y="10757"/>
                    <a:pt x="7252484" y="16451"/>
                    <a:pt x="7252484" y="22390"/>
                  </a:cubicBezTo>
                  <a:lnTo>
                    <a:pt x="7252484" y="688719"/>
                  </a:lnTo>
                  <a:cubicBezTo>
                    <a:pt x="7252484" y="701085"/>
                    <a:pt x="7242460" y="711109"/>
                    <a:pt x="7230095" y="711109"/>
                  </a:cubicBezTo>
                  <a:lnTo>
                    <a:pt x="22390" y="711109"/>
                  </a:lnTo>
                  <a:cubicBezTo>
                    <a:pt x="10024" y="711109"/>
                    <a:pt x="0" y="701085"/>
                    <a:pt x="0" y="688719"/>
                  </a:cubicBezTo>
                  <a:lnTo>
                    <a:pt x="0" y="22390"/>
                  </a:lnTo>
                  <a:cubicBezTo>
                    <a:pt x="0" y="10024"/>
                    <a:pt x="10024" y="0"/>
                    <a:pt x="22390" y="0"/>
                  </a:cubicBezTo>
                  <a:close/>
                </a:path>
              </a:pathLst>
            </a:custGeom>
            <a:solidFill>
              <a:srgbClr val="000000">
                <a:alpha val="0"/>
              </a:srgbClr>
            </a:solidFill>
            <a:ln w="19050" cap="rnd">
              <a:solidFill>
                <a:srgbClr val="00694C"/>
              </a:solidFill>
              <a:prstDash val="solid"/>
              <a:round/>
            </a:ln>
          </p:spPr>
        </p:sp>
        <p:sp>
          <p:nvSpPr>
            <p:cNvPr name="TextBox 5" id="5"/>
            <p:cNvSpPr txBox="true"/>
            <p:nvPr/>
          </p:nvSpPr>
          <p:spPr>
            <a:xfrm>
              <a:off x="0" y="-38100"/>
              <a:ext cx="7252484" cy="74920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827620" y="3499495"/>
            <a:ext cx="5272077" cy="5345411"/>
            <a:chOff x="0" y="0"/>
            <a:chExt cx="1384982" cy="1404247"/>
          </a:xfrm>
        </p:grpSpPr>
        <p:sp>
          <p:nvSpPr>
            <p:cNvPr name="Freeform 7" id="7"/>
            <p:cNvSpPr/>
            <p:nvPr/>
          </p:nvSpPr>
          <p:spPr>
            <a:xfrm flipH="false" flipV="false" rot="0">
              <a:off x="0" y="0"/>
              <a:ext cx="1384982" cy="1404248"/>
            </a:xfrm>
            <a:custGeom>
              <a:avLst/>
              <a:gdLst/>
              <a:ahLst/>
              <a:cxnLst/>
              <a:rect r="r" b="b" t="t" l="l"/>
              <a:pathLst>
                <a:path h="1404248" w="1384982">
                  <a:moveTo>
                    <a:pt x="74892" y="0"/>
                  </a:moveTo>
                  <a:lnTo>
                    <a:pt x="1310090" y="0"/>
                  </a:lnTo>
                  <a:cubicBezTo>
                    <a:pt x="1329953" y="0"/>
                    <a:pt x="1349002" y="7890"/>
                    <a:pt x="1363047" y="21935"/>
                  </a:cubicBezTo>
                  <a:cubicBezTo>
                    <a:pt x="1377092" y="35980"/>
                    <a:pt x="1384982" y="55030"/>
                    <a:pt x="1384982" y="74892"/>
                  </a:cubicBezTo>
                  <a:lnTo>
                    <a:pt x="1384982" y="1329355"/>
                  </a:lnTo>
                  <a:cubicBezTo>
                    <a:pt x="1384982" y="1370717"/>
                    <a:pt x="1351452" y="1404248"/>
                    <a:pt x="1310090" y="1404248"/>
                  </a:cubicBezTo>
                  <a:lnTo>
                    <a:pt x="74892" y="1404248"/>
                  </a:lnTo>
                  <a:cubicBezTo>
                    <a:pt x="55030" y="1404248"/>
                    <a:pt x="35980" y="1396357"/>
                    <a:pt x="21935" y="1382312"/>
                  </a:cubicBezTo>
                  <a:cubicBezTo>
                    <a:pt x="7890" y="1368267"/>
                    <a:pt x="0" y="1349218"/>
                    <a:pt x="0" y="1329355"/>
                  </a:cubicBezTo>
                  <a:lnTo>
                    <a:pt x="0" y="74892"/>
                  </a:lnTo>
                  <a:cubicBezTo>
                    <a:pt x="0" y="33530"/>
                    <a:pt x="33530" y="0"/>
                    <a:pt x="74892" y="0"/>
                  </a:cubicBezTo>
                  <a:close/>
                </a:path>
              </a:pathLst>
            </a:custGeom>
            <a:solidFill>
              <a:srgbClr val="000000">
                <a:alpha val="0"/>
              </a:srgbClr>
            </a:solidFill>
            <a:ln w="19050" cap="rnd">
              <a:solidFill>
                <a:srgbClr val="00694C"/>
              </a:solidFill>
              <a:prstDash val="solid"/>
              <a:round/>
            </a:ln>
          </p:spPr>
        </p:sp>
        <p:sp>
          <p:nvSpPr>
            <p:cNvPr name="TextBox 8" id="8"/>
            <p:cNvSpPr txBox="true"/>
            <p:nvPr/>
          </p:nvSpPr>
          <p:spPr>
            <a:xfrm>
              <a:off x="0" y="-38100"/>
              <a:ext cx="1384982" cy="144234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72053"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sp>
        <p:nvSpPr>
          <p:cNvPr name="Freeform 10" id="10"/>
          <p:cNvSpPr/>
          <p:nvPr/>
        </p:nvSpPr>
        <p:spPr>
          <a:xfrm flipH="false" flipV="false" rot="0">
            <a:off x="0" y="3134434"/>
            <a:ext cx="12476358" cy="7152566"/>
          </a:xfrm>
          <a:custGeom>
            <a:avLst/>
            <a:gdLst/>
            <a:ahLst/>
            <a:cxnLst/>
            <a:rect r="r" b="b" t="t" l="l"/>
            <a:pathLst>
              <a:path h="7152566" w="12476358">
                <a:moveTo>
                  <a:pt x="0" y="0"/>
                </a:moveTo>
                <a:lnTo>
                  <a:pt x="12476358" y="0"/>
                </a:lnTo>
                <a:lnTo>
                  <a:pt x="12476358" y="7152566"/>
                </a:lnTo>
                <a:lnTo>
                  <a:pt x="0" y="7152566"/>
                </a:lnTo>
                <a:lnTo>
                  <a:pt x="0" y="0"/>
                </a:lnTo>
                <a:close/>
              </a:path>
            </a:pathLst>
          </a:custGeom>
          <a:blipFill>
            <a:blip r:embed="rId4"/>
            <a:stretch>
              <a:fillRect l="-1873" t="0" r="-1873" b="-1559"/>
            </a:stretch>
          </a:blipFill>
        </p:spPr>
      </p:sp>
      <p:sp>
        <p:nvSpPr>
          <p:cNvPr name="TextBox 11" id="11"/>
          <p:cNvSpPr txBox="true"/>
          <p:nvPr/>
        </p:nvSpPr>
        <p:spPr>
          <a:xfrm rot="0">
            <a:off x="0" y="1290211"/>
            <a:ext cx="18572635" cy="869931"/>
          </a:xfrm>
          <a:prstGeom prst="rect">
            <a:avLst/>
          </a:prstGeom>
        </p:spPr>
        <p:txBody>
          <a:bodyPr anchor="t" rtlCol="false" tIns="0" lIns="0" bIns="0" rIns="0">
            <a:spAutoFit/>
          </a:bodyPr>
          <a:lstStyle/>
          <a:p>
            <a:pPr algn="ctr" marL="0" indent="0" lvl="1">
              <a:lnSpc>
                <a:spcPts val="6881"/>
              </a:lnSpc>
            </a:pPr>
            <a:r>
              <a:rPr lang="en-US" sz="5881" spc="-82">
                <a:solidFill>
                  <a:srgbClr val="034D39"/>
                </a:solidFill>
                <a:latin typeface="Helvetica World"/>
                <a:ea typeface="Helvetica World"/>
                <a:cs typeface="Helvetica World"/>
                <a:sym typeface="Helvetica World"/>
              </a:rPr>
              <a:t>Sales and Discount Analysis</a:t>
            </a:r>
          </a:p>
        </p:txBody>
      </p:sp>
      <p:sp>
        <p:nvSpPr>
          <p:cNvPr name="TextBox 12" id="12"/>
          <p:cNvSpPr txBox="true"/>
          <p:nvPr/>
        </p:nvSpPr>
        <p:spPr>
          <a:xfrm rot="0">
            <a:off x="13154325" y="3835008"/>
            <a:ext cx="4618666" cy="4615262"/>
          </a:xfrm>
          <a:prstGeom prst="rect">
            <a:avLst/>
          </a:prstGeom>
        </p:spPr>
        <p:txBody>
          <a:bodyPr anchor="t" rtlCol="false" tIns="0" lIns="0" bIns="0" rIns="0">
            <a:spAutoFit/>
          </a:bodyPr>
          <a:lstStyle/>
          <a:p>
            <a:pPr algn="l" marL="519488" indent="-259744" lvl="1">
              <a:lnSpc>
                <a:spcPts val="3368"/>
              </a:lnSpc>
              <a:buFont typeface="Arial"/>
              <a:buChar char="•"/>
            </a:pPr>
            <a:r>
              <a:rPr lang="en-US" sz="2406">
                <a:solidFill>
                  <a:srgbClr val="034D39"/>
                </a:solidFill>
                <a:latin typeface="Poppins"/>
                <a:ea typeface="Poppins"/>
                <a:cs typeface="Poppins"/>
                <a:sym typeface="Poppins"/>
              </a:rPr>
              <a:t>D-Mart leverages discount strategies to drive sales, with an average discount of 26.42% across categories.</a:t>
            </a:r>
          </a:p>
          <a:p>
            <a:pPr algn="l">
              <a:lnSpc>
                <a:spcPts val="3368"/>
              </a:lnSpc>
            </a:pPr>
            <a:r>
              <a:rPr lang="en-US" sz="2406" b="true">
                <a:solidFill>
                  <a:srgbClr val="034D39"/>
                </a:solidFill>
                <a:latin typeface="Poppins Bold"/>
                <a:ea typeface="Poppins Bold"/>
                <a:cs typeface="Poppins Bold"/>
                <a:sym typeface="Poppins Bold"/>
              </a:rPr>
              <a:t>Regional Performance:</a:t>
            </a:r>
          </a:p>
          <a:p>
            <a:pPr algn="l" marL="519488" indent="-259744" lvl="1">
              <a:lnSpc>
                <a:spcPts val="3368"/>
              </a:lnSpc>
              <a:buFont typeface="Arial"/>
              <a:buChar char="•"/>
            </a:pPr>
            <a:r>
              <a:rPr lang="en-US" sz="2406">
                <a:solidFill>
                  <a:srgbClr val="034D39"/>
                </a:solidFill>
                <a:latin typeface="Poppins"/>
                <a:ea typeface="Poppins"/>
                <a:cs typeface="Poppins"/>
                <a:sym typeface="Poppins"/>
              </a:rPr>
              <a:t>The West and East regions are top performers, contributing the most to total sales.</a:t>
            </a:r>
          </a:p>
          <a:p>
            <a:pPr algn="l">
              <a:lnSpc>
                <a:spcPts val="336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12757449" y="-25364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4" id="4"/>
          <p:cNvGrpSpPr/>
          <p:nvPr/>
        </p:nvGrpSpPr>
        <p:grpSpPr>
          <a:xfrm rot="0">
            <a:off x="1734793" y="150647"/>
            <a:ext cx="14662547" cy="2219923"/>
            <a:chOff x="0" y="0"/>
            <a:chExt cx="3861741" cy="584671"/>
          </a:xfrm>
        </p:grpSpPr>
        <p:sp>
          <p:nvSpPr>
            <p:cNvPr name="Freeform 5" id="5"/>
            <p:cNvSpPr/>
            <p:nvPr/>
          </p:nvSpPr>
          <p:spPr>
            <a:xfrm flipH="false" flipV="false" rot="0">
              <a:off x="0" y="0"/>
              <a:ext cx="3861741" cy="584671"/>
            </a:xfrm>
            <a:custGeom>
              <a:avLst/>
              <a:gdLst/>
              <a:ahLst/>
              <a:cxnLst/>
              <a:rect r="r" b="b" t="t" l="l"/>
              <a:pathLst>
                <a:path h="584671" w="3861741">
                  <a:moveTo>
                    <a:pt x="26928" y="0"/>
                  </a:moveTo>
                  <a:lnTo>
                    <a:pt x="3834812" y="0"/>
                  </a:lnTo>
                  <a:cubicBezTo>
                    <a:pt x="3849684" y="0"/>
                    <a:pt x="3861741" y="12056"/>
                    <a:pt x="3861741" y="26928"/>
                  </a:cubicBezTo>
                  <a:lnTo>
                    <a:pt x="3861741" y="557743"/>
                  </a:lnTo>
                  <a:cubicBezTo>
                    <a:pt x="3861741" y="564885"/>
                    <a:pt x="3858904" y="571734"/>
                    <a:pt x="3853854" y="576784"/>
                  </a:cubicBezTo>
                  <a:cubicBezTo>
                    <a:pt x="3848803" y="581834"/>
                    <a:pt x="3841954" y="584671"/>
                    <a:pt x="3834812" y="584671"/>
                  </a:cubicBezTo>
                  <a:lnTo>
                    <a:pt x="26928" y="584671"/>
                  </a:lnTo>
                  <a:cubicBezTo>
                    <a:pt x="19786" y="584671"/>
                    <a:pt x="12937" y="581834"/>
                    <a:pt x="7887" y="576784"/>
                  </a:cubicBezTo>
                  <a:cubicBezTo>
                    <a:pt x="2837" y="571734"/>
                    <a:pt x="0" y="564885"/>
                    <a:pt x="0" y="557743"/>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3861741" cy="62277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547080" y="2923020"/>
            <a:ext cx="3559710" cy="6335280"/>
            <a:chOff x="0" y="0"/>
            <a:chExt cx="937537" cy="1668551"/>
          </a:xfrm>
        </p:grpSpPr>
        <p:sp>
          <p:nvSpPr>
            <p:cNvPr name="Freeform 8" id="8"/>
            <p:cNvSpPr/>
            <p:nvPr/>
          </p:nvSpPr>
          <p:spPr>
            <a:xfrm flipH="false" flipV="false" rot="0">
              <a:off x="0" y="0"/>
              <a:ext cx="937537" cy="1668551"/>
            </a:xfrm>
            <a:custGeom>
              <a:avLst/>
              <a:gdLst/>
              <a:ahLst/>
              <a:cxnLst/>
              <a:rect r="r" b="b" t="t" l="l"/>
              <a:pathLst>
                <a:path h="1668551" w="937537">
                  <a:moveTo>
                    <a:pt x="110919" y="0"/>
                  </a:moveTo>
                  <a:lnTo>
                    <a:pt x="826618" y="0"/>
                  </a:lnTo>
                  <a:cubicBezTo>
                    <a:pt x="887877" y="0"/>
                    <a:pt x="937537" y="49660"/>
                    <a:pt x="937537" y="110919"/>
                  </a:cubicBezTo>
                  <a:lnTo>
                    <a:pt x="937537" y="1557633"/>
                  </a:lnTo>
                  <a:cubicBezTo>
                    <a:pt x="937537" y="1587050"/>
                    <a:pt x="925851" y="1615263"/>
                    <a:pt x="905050" y="1636064"/>
                  </a:cubicBezTo>
                  <a:cubicBezTo>
                    <a:pt x="884248" y="1656865"/>
                    <a:pt x="856036" y="1668551"/>
                    <a:pt x="826618" y="1668551"/>
                  </a:cubicBezTo>
                  <a:lnTo>
                    <a:pt x="110919" y="1668551"/>
                  </a:lnTo>
                  <a:cubicBezTo>
                    <a:pt x="49660" y="1668551"/>
                    <a:pt x="0" y="1618891"/>
                    <a:pt x="0" y="1557633"/>
                  </a:cubicBezTo>
                  <a:lnTo>
                    <a:pt x="0" y="110919"/>
                  </a:lnTo>
                  <a:cubicBezTo>
                    <a:pt x="0" y="49660"/>
                    <a:pt x="49660" y="0"/>
                    <a:pt x="110919" y="0"/>
                  </a:cubicBezTo>
                  <a:close/>
                </a:path>
              </a:pathLst>
            </a:custGeom>
            <a:solidFill>
              <a:srgbClr val="000000">
                <a:alpha val="0"/>
              </a:srgbClr>
            </a:solidFill>
            <a:ln w="19050" cap="rnd">
              <a:solidFill>
                <a:srgbClr val="00694C"/>
              </a:solidFill>
              <a:prstDash val="solid"/>
              <a:round/>
            </a:ln>
          </p:spPr>
        </p:sp>
        <p:sp>
          <p:nvSpPr>
            <p:cNvPr name="TextBox 9" id="9"/>
            <p:cNvSpPr txBox="true"/>
            <p:nvPr/>
          </p:nvSpPr>
          <p:spPr>
            <a:xfrm>
              <a:off x="0" y="-38100"/>
              <a:ext cx="937537" cy="170665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38464" y="2923020"/>
            <a:ext cx="3559710" cy="6335280"/>
            <a:chOff x="0" y="0"/>
            <a:chExt cx="937537" cy="1668551"/>
          </a:xfrm>
        </p:grpSpPr>
        <p:sp>
          <p:nvSpPr>
            <p:cNvPr name="Freeform 11" id="11"/>
            <p:cNvSpPr/>
            <p:nvPr/>
          </p:nvSpPr>
          <p:spPr>
            <a:xfrm flipH="false" flipV="false" rot="0">
              <a:off x="0" y="0"/>
              <a:ext cx="937537" cy="1668551"/>
            </a:xfrm>
            <a:custGeom>
              <a:avLst/>
              <a:gdLst/>
              <a:ahLst/>
              <a:cxnLst/>
              <a:rect r="r" b="b" t="t" l="l"/>
              <a:pathLst>
                <a:path h="1668551" w="937537">
                  <a:moveTo>
                    <a:pt x="110919" y="0"/>
                  </a:moveTo>
                  <a:lnTo>
                    <a:pt x="826618" y="0"/>
                  </a:lnTo>
                  <a:cubicBezTo>
                    <a:pt x="887877" y="0"/>
                    <a:pt x="937537" y="49660"/>
                    <a:pt x="937537" y="110919"/>
                  </a:cubicBezTo>
                  <a:lnTo>
                    <a:pt x="937537" y="1557633"/>
                  </a:lnTo>
                  <a:cubicBezTo>
                    <a:pt x="937537" y="1587050"/>
                    <a:pt x="925851" y="1615263"/>
                    <a:pt x="905050" y="1636064"/>
                  </a:cubicBezTo>
                  <a:cubicBezTo>
                    <a:pt x="884248" y="1656865"/>
                    <a:pt x="856036" y="1668551"/>
                    <a:pt x="826618" y="1668551"/>
                  </a:cubicBezTo>
                  <a:lnTo>
                    <a:pt x="110919" y="1668551"/>
                  </a:lnTo>
                  <a:cubicBezTo>
                    <a:pt x="49660" y="1668551"/>
                    <a:pt x="0" y="1618891"/>
                    <a:pt x="0" y="1557633"/>
                  </a:cubicBezTo>
                  <a:lnTo>
                    <a:pt x="0" y="110919"/>
                  </a:lnTo>
                  <a:cubicBezTo>
                    <a:pt x="0" y="49660"/>
                    <a:pt x="49660" y="0"/>
                    <a:pt x="110919" y="0"/>
                  </a:cubicBezTo>
                  <a:close/>
                </a:path>
              </a:pathLst>
            </a:custGeom>
            <a:solidFill>
              <a:srgbClr val="000000">
                <a:alpha val="0"/>
              </a:srgbClr>
            </a:solidFill>
            <a:ln w="19050" cap="rnd">
              <a:solidFill>
                <a:srgbClr val="00694C"/>
              </a:solidFill>
              <a:prstDash val="solid"/>
              <a:round/>
            </a:ln>
          </p:spPr>
        </p:sp>
        <p:sp>
          <p:nvSpPr>
            <p:cNvPr name="TextBox 12" id="12"/>
            <p:cNvSpPr txBox="true"/>
            <p:nvPr/>
          </p:nvSpPr>
          <p:spPr>
            <a:xfrm>
              <a:off x="0" y="-38100"/>
              <a:ext cx="937537" cy="170665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086100" y="500098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grpSp>
        <p:nvGrpSpPr>
          <p:cNvPr name="Group 14" id="14"/>
          <p:cNvGrpSpPr/>
          <p:nvPr/>
        </p:nvGrpSpPr>
        <p:grpSpPr>
          <a:xfrm rot="0">
            <a:off x="1853451" y="2923020"/>
            <a:ext cx="3559710" cy="6335280"/>
            <a:chOff x="0" y="0"/>
            <a:chExt cx="937537" cy="1668551"/>
          </a:xfrm>
        </p:grpSpPr>
        <p:sp>
          <p:nvSpPr>
            <p:cNvPr name="Freeform 15" id="15"/>
            <p:cNvSpPr/>
            <p:nvPr/>
          </p:nvSpPr>
          <p:spPr>
            <a:xfrm flipH="false" flipV="false" rot="0">
              <a:off x="0" y="0"/>
              <a:ext cx="937537" cy="1668551"/>
            </a:xfrm>
            <a:custGeom>
              <a:avLst/>
              <a:gdLst/>
              <a:ahLst/>
              <a:cxnLst/>
              <a:rect r="r" b="b" t="t" l="l"/>
              <a:pathLst>
                <a:path h="1668551" w="937537">
                  <a:moveTo>
                    <a:pt x="110919" y="0"/>
                  </a:moveTo>
                  <a:lnTo>
                    <a:pt x="826618" y="0"/>
                  </a:lnTo>
                  <a:cubicBezTo>
                    <a:pt x="887877" y="0"/>
                    <a:pt x="937537" y="49660"/>
                    <a:pt x="937537" y="110919"/>
                  </a:cubicBezTo>
                  <a:lnTo>
                    <a:pt x="937537" y="1557633"/>
                  </a:lnTo>
                  <a:cubicBezTo>
                    <a:pt x="937537" y="1587050"/>
                    <a:pt x="925851" y="1615263"/>
                    <a:pt x="905050" y="1636064"/>
                  </a:cubicBezTo>
                  <a:cubicBezTo>
                    <a:pt x="884248" y="1656865"/>
                    <a:pt x="856036" y="1668551"/>
                    <a:pt x="826618" y="1668551"/>
                  </a:cubicBezTo>
                  <a:lnTo>
                    <a:pt x="110919" y="1668551"/>
                  </a:lnTo>
                  <a:cubicBezTo>
                    <a:pt x="49660" y="1668551"/>
                    <a:pt x="0" y="1618891"/>
                    <a:pt x="0" y="1557633"/>
                  </a:cubicBezTo>
                  <a:lnTo>
                    <a:pt x="0" y="110919"/>
                  </a:lnTo>
                  <a:cubicBezTo>
                    <a:pt x="0" y="49660"/>
                    <a:pt x="49660" y="0"/>
                    <a:pt x="110919" y="0"/>
                  </a:cubicBezTo>
                  <a:close/>
                </a:path>
              </a:pathLst>
            </a:custGeom>
            <a:solidFill>
              <a:srgbClr val="000000">
                <a:alpha val="0"/>
              </a:srgbClr>
            </a:solidFill>
            <a:ln w="19050" cap="rnd">
              <a:solidFill>
                <a:srgbClr val="00694C"/>
              </a:solidFill>
              <a:prstDash val="solid"/>
              <a:round/>
            </a:ln>
          </p:spPr>
        </p:sp>
        <p:sp>
          <p:nvSpPr>
            <p:cNvPr name="TextBox 16" id="16"/>
            <p:cNvSpPr txBox="true"/>
            <p:nvPr/>
          </p:nvSpPr>
          <p:spPr>
            <a:xfrm>
              <a:off x="0" y="-38100"/>
              <a:ext cx="937537" cy="170665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593836" y="7555358"/>
            <a:ext cx="3613543" cy="4114800"/>
          </a:xfrm>
          <a:custGeom>
            <a:avLst/>
            <a:gdLst/>
            <a:ahLst/>
            <a:cxnLst/>
            <a:rect r="r" b="b" t="t" l="l"/>
            <a:pathLst>
              <a:path h="4114800" w="3613543">
                <a:moveTo>
                  <a:pt x="0" y="0"/>
                </a:moveTo>
                <a:lnTo>
                  <a:pt x="3613542" y="0"/>
                </a:lnTo>
                <a:lnTo>
                  <a:pt x="3613542"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517073" y="596833"/>
            <a:ext cx="15097985" cy="1378035"/>
          </a:xfrm>
          <a:prstGeom prst="rect">
            <a:avLst/>
          </a:prstGeom>
        </p:spPr>
        <p:txBody>
          <a:bodyPr anchor="t" rtlCol="false" tIns="0" lIns="0" bIns="0" rIns="0">
            <a:spAutoFit/>
          </a:bodyPr>
          <a:lstStyle/>
          <a:p>
            <a:pPr algn="ctr" marL="0" indent="0" lvl="1">
              <a:lnSpc>
                <a:spcPts val="10745"/>
              </a:lnSpc>
            </a:pPr>
            <a:r>
              <a:rPr lang="en-US" sz="9184" spc="-128">
                <a:solidFill>
                  <a:srgbClr val="034D39"/>
                </a:solidFill>
                <a:latin typeface="Helvetica World"/>
                <a:ea typeface="Helvetica World"/>
                <a:cs typeface="Helvetica World"/>
                <a:sym typeface="Helvetica World"/>
              </a:rPr>
              <a:t>SWOT Analysis</a:t>
            </a:r>
          </a:p>
        </p:txBody>
      </p:sp>
      <p:sp>
        <p:nvSpPr>
          <p:cNvPr name="TextBox 19" id="19"/>
          <p:cNvSpPr txBox="true"/>
          <p:nvPr/>
        </p:nvSpPr>
        <p:spPr>
          <a:xfrm rot="0">
            <a:off x="2583662" y="3259824"/>
            <a:ext cx="2099288" cy="596247"/>
          </a:xfrm>
          <a:prstGeom prst="rect">
            <a:avLst/>
          </a:prstGeom>
        </p:spPr>
        <p:txBody>
          <a:bodyPr anchor="t" rtlCol="false" tIns="0" lIns="0" bIns="0" rIns="0">
            <a:spAutoFit/>
          </a:bodyPr>
          <a:lstStyle/>
          <a:p>
            <a:pPr algn="l" marL="0" indent="0" lvl="1">
              <a:lnSpc>
                <a:spcPts val="4680"/>
              </a:lnSpc>
            </a:pPr>
            <a:r>
              <a:rPr lang="en-US" sz="4000" spc="-56">
                <a:solidFill>
                  <a:srgbClr val="034D39"/>
                </a:solidFill>
                <a:latin typeface="Helvetica World"/>
                <a:ea typeface="Helvetica World"/>
                <a:cs typeface="Helvetica World"/>
                <a:sym typeface="Helvetica World"/>
              </a:rPr>
              <a:t>Strengths</a:t>
            </a:r>
          </a:p>
        </p:txBody>
      </p:sp>
      <p:sp>
        <p:nvSpPr>
          <p:cNvPr name="TextBox 20" id="20"/>
          <p:cNvSpPr txBox="true"/>
          <p:nvPr/>
        </p:nvSpPr>
        <p:spPr>
          <a:xfrm rot="0">
            <a:off x="2071409" y="4347910"/>
            <a:ext cx="2980371" cy="4235234"/>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Low-cost business model:</a:t>
            </a:r>
            <a:r>
              <a:rPr lang="en-US" sz="1999">
                <a:solidFill>
                  <a:srgbClr val="034D39"/>
                </a:solidFill>
                <a:latin typeface="Poppins"/>
                <a:ea typeface="Poppins"/>
                <a:cs typeface="Poppins"/>
                <a:sym typeface="Poppins"/>
              </a:rPr>
              <a:t> Competitive pricing attracts price-sensitive consumers.</a:t>
            </a:r>
          </a:p>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Strong supply chain</a:t>
            </a:r>
            <a:r>
              <a:rPr lang="en-US" sz="1999">
                <a:solidFill>
                  <a:srgbClr val="034D39"/>
                </a:solidFill>
                <a:latin typeface="Poppins"/>
                <a:ea typeface="Poppins"/>
                <a:cs typeface="Poppins"/>
                <a:sym typeface="Poppins"/>
              </a:rPr>
              <a:t>: Efficient operations help maintain low prices and manage high volumes.</a:t>
            </a:r>
          </a:p>
          <a:p>
            <a:pPr algn="l">
              <a:lnSpc>
                <a:spcPts val="2799"/>
              </a:lnSpc>
            </a:pPr>
          </a:p>
        </p:txBody>
      </p:sp>
      <p:sp>
        <p:nvSpPr>
          <p:cNvPr name="TextBox 21" id="21"/>
          <p:cNvSpPr txBox="true"/>
          <p:nvPr/>
        </p:nvSpPr>
        <p:spPr>
          <a:xfrm rot="0">
            <a:off x="5859938" y="4347910"/>
            <a:ext cx="2965287" cy="4587641"/>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Limited online presence:</a:t>
            </a:r>
            <a:r>
              <a:rPr lang="en-US" sz="1999">
                <a:solidFill>
                  <a:srgbClr val="034D39"/>
                </a:solidFill>
                <a:latin typeface="Poppins"/>
                <a:ea typeface="Poppins"/>
                <a:cs typeface="Poppins"/>
                <a:sym typeface="Poppins"/>
              </a:rPr>
              <a:t> Weak e-commerce platform compared to Amazon and Flipkart.</a:t>
            </a:r>
          </a:p>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Geographic concentration</a:t>
            </a:r>
            <a:r>
              <a:rPr lang="en-US" sz="1999">
                <a:solidFill>
                  <a:srgbClr val="034D39"/>
                </a:solidFill>
                <a:latin typeface="Poppins"/>
                <a:ea typeface="Poppins"/>
                <a:cs typeface="Poppins"/>
                <a:sym typeface="Poppins"/>
              </a:rPr>
              <a:t>: Heavy reliance on specific regions (e.g., West and South India).</a:t>
            </a:r>
          </a:p>
          <a:p>
            <a:pPr algn="l">
              <a:lnSpc>
                <a:spcPts val="2799"/>
              </a:lnSpc>
            </a:pPr>
          </a:p>
        </p:txBody>
      </p:sp>
      <p:sp>
        <p:nvSpPr>
          <p:cNvPr name="TextBox 22" id="22"/>
          <p:cNvSpPr txBox="true"/>
          <p:nvPr/>
        </p:nvSpPr>
        <p:spPr>
          <a:xfrm rot="0">
            <a:off x="9603760" y="4347910"/>
            <a:ext cx="2829117" cy="3882827"/>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E-commerce expansion:</a:t>
            </a:r>
            <a:r>
              <a:rPr lang="en-US" sz="1999">
                <a:solidFill>
                  <a:srgbClr val="034D39"/>
                </a:solidFill>
                <a:latin typeface="Poppins"/>
                <a:ea typeface="Poppins"/>
                <a:cs typeface="Poppins"/>
                <a:sym typeface="Poppins"/>
              </a:rPr>
              <a:t> Huge potential to develop a more robust online presence.</a:t>
            </a:r>
          </a:p>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Untapped markets:</a:t>
            </a:r>
            <a:r>
              <a:rPr lang="en-US" sz="1999">
                <a:solidFill>
                  <a:srgbClr val="034D39"/>
                </a:solidFill>
                <a:latin typeface="Poppins"/>
                <a:ea typeface="Poppins"/>
                <a:cs typeface="Poppins"/>
                <a:sym typeface="Poppins"/>
              </a:rPr>
              <a:t> Growth potential in North and Central India.</a:t>
            </a:r>
          </a:p>
          <a:p>
            <a:pPr algn="l">
              <a:lnSpc>
                <a:spcPts val="2799"/>
              </a:lnSpc>
            </a:pPr>
          </a:p>
        </p:txBody>
      </p:sp>
      <p:sp>
        <p:nvSpPr>
          <p:cNvPr name="Freeform 23" id="23"/>
          <p:cNvSpPr/>
          <p:nvPr/>
        </p:nvSpPr>
        <p:spPr>
          <a:xfrm flipH="false" flipV="false" rot="0">
            <a:off x="16872249" y="-561615"/>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3055349" y="2923020"/>
            <a:ext cx="3559710" cy="6335280"/>
            <a:chOff x="0" y="0"/>
            <a:chExt cx="937537" cy="1668551"/>
          </a:xfrm>
        </p:grpSpPr>
        <p:sp>
          <p:nvSpPr>
            <p:cNvPr name="Freeform 25" id="25"/>
            <p:cNvSpPr/>
            <p:nvPr/>
          </p:nvSpPr>
          <p:spPr>
            <a:xfrm flipH="false" flipV="false" rot="0">
              <a:off x="0" y="0"/>
              <a:ext cx="937537" cy="1668551"/>
            </a:xfrm>
            <a:custGeom>
              <a:avLst/>
              <a:gdLst/>
              <a:ahLst/>
              <a:cxnLst/>
              <a:rect r="r" b="b" t="t" l="l"/>
              <a:pathLst>
                <a:path h="1668551" w="937537">
                  <a:moveTo>
                    <a:pt x="110919" y="0"/>
                  </a:moveTo>
                  <a:lnTo>
                    <a:pt x="826618" y="0"/>
                  </a:lnTo>
                  <a:cubicBezTo>
                    <a:pt x="887877" y="0"/>
                    <a:pt x="937537" y="49660"/>
                    <a:pt x="937537" y="110919"/>
                  </a:cubicBezTo>
                  <a:lnTo>
                    <a:pt x="937537" y="1557633"/>
                  </a:lnTo>
                  <a:cubicBezTo>
                    <a:pt x="937537" y="1587050"/>
                    <a:pt x="925851" y="1615263"/>
                    <a:pt x="905050" y="1636064"/>
                  </a:cubicBezTo>
                  <a:cubicBezTo>
                    <a:pt x="884248" y="1656865"/>
                    <a:pt x="856036" y="1668551"/>
                    <a:pt x="826618" y="1668551"/>
                  </a:cubicBezTo>
                  <a:lnTo>
                    <a:pt x="110919" y="1668551"/>
                  </a:lnTo>
                  <a:cubicBezTo>
                    <a:pt x="49660" y="1668551"/>
                    <a:pt x="0" y="1618891"/>
                    <a:pt x="0" y="1557633"/>
                  </a:cubicBezTo>
                  <a:lnTo>
                    <a:pt x="0" y="110919"/>
                  </a:lnTo>
                  <a:cubicBezTo>
                    <a:pt x="0" y="49660"/>
                    <a:pt x="49660" y="0"/>
                    <a:pt x="110919" y="0"/>
                  </a:cubicBezTo>
                  <a:close/>
                </a:path>
              </a:pathLst>
            </a:custGeom>
            <a:solidFill>
              <a:srgbClr val="000000">
                <a:alpha val="0"/>
              </a:srgbClr>
            </a:solidFill>
            <a:ln w="19050" cap="rnd">
              <a:solidFill>
                <a:srgbClr val="00694C"/>
              </a:solidFill>
              <a:prstDash val="solid"/>
              <a:round/>
            </a:ln>
          </p:spPr>
        </p:sp>
        <p:sp>
          <p:nvSpPr>
            <p:cNvPr name="TextBox 26" id="26"/>
            <p:cNvSpPr txBox="true"/>
            <p:nvPr/>
          </p:nvSpPr>
          <p:spPr>
            <a:xfrm>
              <a:off x="0" y="-38100"/>
              <a:ext cx="937537" cy="1706651"/>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3274424" y="4347910"/>
            <a:ext cx="3122916" cy="4940048"/>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Increasing competition:</a:t>
            </a:r>
            <a:r>
              <a:rPr lang="en-US" sz="1999">
                <a:solidFill>
                  <a:srgbClr val="034D39"/>
                </a:solidFill>
                <a:latin typeface="Poppins"/>
                <a:ea typeface="Poppins"/>
                <a:cs typeface="Poppins"/>
                <a:sym typeface="Poppins"/>
              </a:rPr>
              <a:t> Amazon, Flipkart, and Reliance Retail dominate in online and offline segments.</a:t>
            </a:r>
          </a:p>
          <a:p>
            <a:pPr algn="l" marL="431799" indent="-215899" lvl="1">
              <a:lnSpc>
                <a:spcPts val="2799"/>
              </a:lnSpc>
              <a:buFont typeface="Arial"/>
              <a:buChar char="•"/>
            </a:pPr>
            <a:r>
              <a:rPr lang="en-US" b="true" sz="1999">
                <a:solidFill>
                  <a:srgbClr val="034D39"/>
                </a:solidFill>
                <a:latin typeface="Poppins Bold"/>
                <a:ea typeface="Poppins Bold"/>
                <a:cs typeface="Poppins Bold"/>
                <a:sym typeface="Poppins Bold"/>
              </a:rPr>
              <a:t>Changing consumer behavior:</a:t>
            </a:r>
            <a:r>
              <a:rPr lang="en-US" sz="1999">
                <a:solidFill>
                  <a:srgbClr val="034D39"/>
                </a:solidFill>
                <a:latin typeface="Poppins"/>
                <a:ea typeface="Poppins"/>
                <a:cs typeface="Poppins"/>
                <a:sym typeface="Poppins"/>
              </a:rPr>
              <a:t> Shift towards online shopping could affect physical stores.</a:t>
            </a:r>
          </a:p>
          <a:p>
            <a:pPr algn="l">
              <a:lnSpc>
                <a:spcPts val="2799"/>
              </a:lnSpc>
            </a:pPr>
          </a:p>
        </p:txBody>
      </p:sp>
      <p:sp>
        <p:nvSpPr>
          <p:cNvPr name="TextBox 28" id="28"/>
          <p:cNvSpPr txBox="true"/>
          <p:nvPr/>
        </p:nvSpPr>
        <p:spPr>
          <a:xfrm rot="0">
            <a:off x="5926053" y="3280726"/>
            <a:ext cx="2833056" cy="596247"/>
          </a:xfrm>
          <a:prstGeom prst="rect">
            <a:avLst/>
          </a:prstGeom>
        </p:spPr>
        <p:txBody>
          <a:bodyPr anchor="t" rtlCol="false" tIns="0" lIns="0" bIns="0" rIns="0">
            <a:spAutoFit/>
          </a:bodyPr>
          <a:lstStyle/>
          <a:p>
            <a:pPr algn="l" marL="0" indent="0" lvl="1">
              <a:lnSpc>
                <a:spcPts val="4680"/>
              </a:lnSpc>
            </a:pPr>
            <a:r>
              <a:rPr lang="en-US" sz="4000" spc="-56">
                <a:solidFill>
                  <a:srgbClr val="034D39"/>
                </a:solidFill>
                <a:latin typeface="Helvetica World"/>
                <a:ea typeface="Helvetica World"/>
                <a:cs typeface="Helvetica World"/>
                <a:sym typeface="Helvetica World"/>
              </a:rPr>
              <a:t>Weaknesses</a:t>
            </a:r>
          </a:p>
        </p:txBody>
      </p:sp>
      <p:sp>
        <p:nvSpPr>
          <p:cNvPr name="TextBox 29" id="29"/>
          <p:cNvSpPr txBox="true"/>
          <p:nvPr/>
        </p:nvSpPr>
        <p:spPr>
          <a:xfrm rot="0">
            <a:off x="9555654" y="3280726"/>
            <a:ext cx="2925330" cy="596247"/>
          </a:xfrm>
          <a:prstGeom prst="rect">
            <a:avLst/>
          </a:prstGeom>
        </p:spPr>
        <p:txBody>
          <a:bodyPr anchor="t" rtlCol="false" tIns="0" lIns="0" bIns="0" rIns="0">
            <a:spAutoFit/>
          </a:bodyPr>
          <a:lstStyle/>
          <a:p>
            <a:pPr algn="l" marL="0" indent="0" lvl="1">
              <a:lnSpc>
                <a:spcPts val="4680"/>
              </a:lnSpc>
            </a:pPr>
            <a:r>
              <a:rPr lang="en-US" sz="4000" spc="-56">
                <a:solidFill>
                  <a:srgbClr val="034D39"/>
                </a:solidFill>
                <a:latin typeface="Helvetica World"/>
                <a:ea typeface="Helvetica World"/>
                <a:cs typeface="Helvetica World"/>
                <a:sym typeface="Helvetica World"/>
              </a:rPr>
              <a:t>Opportunities</a:t>
            </a:r>
          </a:p>
        </p:txBody>
      </p:sp>
      <p:sp>
        <p:nvSpPr>
          <p:cNvPr name="TextBox 30" id="30"/>
          <p:cNvSpPr txBox="true"/>
          <p:nvPr/>
        </p:nvSpPr>
        <p:spPr>
          <a:xfrm rot="0">
            <a:off x="14005284" y="3280726"/>
            <a:ext cx="1659840" cy="596247"/>
          </a:xfrm>
          <a:prstGeom prst="rect">
            <a:avLst/>
          </a:prstGeom>
        </p:spPr>
        <p:txBody>
          <a:bodyPr anchor="t" rtlCol="false" tIns="0" lIns="0" bIns="0" rIns="0">
            <a:spAutoFit/>
          </a:bodyPr>
          <a:lstStyle/>
          <a:p>
            <a:pPr algn="l" marL="0" indent="0" lvl="1">
              <a:lnSpc>
                <a:spcPts val="4680"/>
              </a:lnSpc>
            </a:pPr>
            <a:r>
              <a:rPr lang="en-US" sz="4000" spc="-56">
                <a:solidFill>
                  <a:srgbClr val="034D39"/>
                </a:solidFill>
                <a:latin typeface="Helvetica World"/>
                <a:ea typeface="Helvetica World"/>
                <a:cs typeface="Helvetica World"/>
                <a:sym typeface="Helvetica World"/>
              </a:rPr>
              <a:t>Threats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3416" r="0" b="-83416"/>
            </a:stretch>
          </a:blipFill>
        </p:spPr>
      </p:sp>
      <p:sp>
        <p:nvSpPr>
          <p:cNvPr name="Freeform 3" id="3"/>
          <p:cNvSpPr/>
          <p:nvPr/>
        </p:nvSpPr>
        <p:spPr>
          <a:xfrm flipH="false" flipV="false" rot="0">
            <a:off x="-2793411" y="-562013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4" id="4"/>
          <p:cNvGrpSpPr/>
          <p:nvPr/>
        </p:nvGrpSpPr>
        <p:grpSpPr>
          <a:xfrm rot="0">
            <a:off x="3760666" y="296639"/>
            <a:ext cx="10265264" cy="1464123"/>
            <a:chOff x="0" y="0"/>
            <a:chExt cx="4107671" cy="585872"/>
          </a:xfrm>
        </p:grpSpPr>
        <p:sp>
          <p:nvSpPr>
            <p:cNvPr name="Freeform 5" id="5"/>
            <p:cNvSpPr/>
            <p:nvPr/>
          </p:nvSpPr>
          <p:spPr>
            <a:xfrm flipH="false" flipV="false" rot="0">
              <a:off x="0" y="0"/>
              <a:ext cx="4107671" cy="585872"/>
            </a:xfrm>
            <a:custGeom>
              <a:avLst/>
              <a:gdLst/>
              <a:ahLst/>
              <a:cxnLst/>
              <a:rect r="r" b="b" t="t" l="l"/>
              <a:pathLst>
                <a:path h="585872" w="4107671">
                  <a:moveTo>
                    <a:pt x="38463" y="0"/>
                  </a:moveTo>
                  <a:lnTo>
                    <a:pt x="4069207" y="0"/>
                  </a:lnTo>
                  <a:cubicBezTo>
                    <a:pt x="4079409" y="0"/>
                    <a:pt x="4089192" y="4052"/>
                    <a:pt x="4096405" y="11266"/>
                  </a:cubicBezTo>
                  <a:cubicBezTo>
                    <a:pt x="4103619" y="18479"/>
                    <a:pt x="4107671" y="28262"/>
                    <a:pt x="4107671" y="38463"/>
                  </a:cubicBezTo>
                  <a:lnTo>
                    <a:pt x="4107671" y="547409"/>
                  </a:lnTo>
                  <a:cubicBezTo>
                    <a:pt x="4107671" y="557610"/>
                    <a:pt x="4103619" y="567393"/>
                    <a:pt x="4096405" y="574607"/>
                  </a:cubicBezTo>
                  <a:cubicBezTo>
                    <a:pt x="4089192" y="581820"/>
                    <a:pt x="4079409" y="585872"/>
                    <a:pt x="4069207" y="585872"/>
                  </a:cubicBezTo>
                  <a:lnTo>
                    <a:pt x="38463" y="585872"/>
                  </a:lnTo>
                  <a:cubicBezTo>
                    <a:pt x="28262" y="585872"/>
                    <a:pt x="18479" y="581820"/>
                    <a:pt x="11266" y="574607"/>
                  </a:cubicBezTo>
                  <a:cubicBezTo>
                    <a:pt x="4052" y="567393"/>
                    <a:pt x="0" y="557610"/>
                    <a:pt x="0" y="547409"/>
                  </a:cubicBezTo>
                  <a:lnTo>
                    <a:pt x="0" y="38463"/>
                  </a:lnTo>
                  <a:cubicBezTo>
                    <a:pt x="0" y="28262"/>
                    <a:pt x="4052" y="18479"/>
                    <a:pt x="11266" y="11266"/>
                  </a:cubicBezTo>
                  <a:cubicBezTo>
                    <a:pt x="18479" y="4052"/>
                    <a:pt x="28262" y="0"/>
                    <a:pt x="38463"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4107671" cy="62397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668493"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sp>
        <p:nvSpPr>
          <p:cNvPr name="Freeform 8" id="8"/>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68493" y="1609200"/>
            <a:ext cx="7344990" cy="6249919"/>
          </a:xfrm>
          <a:custGeom>
            <a:avLst/>
            <a:gdLst/>
            <a:ahLst/>
            <a:cxnLst/>
            <a:rect r="r" b="b" t="t" l="l"/>
            <a:pathLst>
              <a:path h="6249919" w="7344990">
                <a:moveTo>
                  <a:pt x="0" y="0"/>
                </a:moveTo>
                <a:lnTo>
                  <a:pt x="7344990" y="0"/>
                </a:lnTo>
                <a:lnTo>
                  <a:pt x="7344990" y="6249919"/>
                </a:lnTo>
                <a:lnTo>
                  <a:pt x="0" y="6249919"/>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110704" y="2609467"/>
            <a:ext cx="7177296" cy="5825131"/>
          </a:xfrm>
          <a:custGeom>
            <a:avLst/>
            <a:gdLst/>
            <a:ahLst/>
            <a:cxnLst/>
            <a:rect r="r" b="b" t="t" l="l"/>
            <a:pathLst>
              <a:path h="5825131" w="7177296">
                <a:moveTo>
                  <a:pt x="0" y="0"/>
                </a:moveTo>
                <a:lnTo>
                  <a:pt x="7177296" y="0"/>
                </a:lnTo>
                <a:lnTo>
                  <a:pt x="7177296" y="5825130"/>
                </a:lnTo>
                <a:lnTo>
                  <a:pt x="0" y="5825130"/>
                </a:lnTo>
                <a:lnTo>
                  <a:pt x="0" y="0"/>
                </a:lnTo>
                <a:close/>
              </a:path>
            </a:pathLst>
          </a:custGeom>
          <a:blipFill>
            <a:blip r:embed="rId8"/>
            <a:stretch>
              <a:fillRect l="-28023" t="-258" r="-9680" b="0"/>
            </a:stretch>
          </a:blipFill>
        </p:spPr>
      </p:sp>
      <p:sp>
        <p:nvSpPr>
          <p:cNvPr name="TextBox 11" id="11"/>
          <p:cNvSpPr txBox="true"/>
          <p:nvPr/>
        </p:nvSpPr>
        <p:spPr>
          <a:xfrm rot="0">
            <a:off x="4342897" y="566995"/>
            <a:ext cx="9288274" cy="900491"/>
          </a:xfrm>
          <a:prstGeom prst="rect">
            <a:avLst/>
          </a:prstGeom>
        </p:spPr>
        <p:txBody>
          <a:bodyPr anchor="t" rtlCol="false" tIns="0" lIns="0" bIns="0" rIns="0">
            <a:spAutoFit/>
          </a:bodyPr>
          <a:lstStyle/>
          <a:p>
            <a:pPr algn="l" marL="0" indent="0" lvl="1">
              <a:lnSpc>
                <a:spcPts val="7072"/>
              </a:lnSpc>
            </a:pPr>
            <a:r>
              <a:rPr lang="en-US" sz="6045" spc="-84">
                <a:solidFill>
                  <a:srgbClr val="00694C"/>
                </a:solidFill>
                <a:latin typeface="Helvetica World"/>
                <a:ea typeface="Helvetica World"/>
                <a:cs typeface="Helvetica World"/>
                <a:sym typeface="Helvetica World"/>
              </a:rPr>
              <a:t>Porter's 5 Forces Analysis</a:t>
            </a:r>
          </a:p>
        </p:txBody>
      </p:sp>
      <p:sp>
        <p:nvSpPr>
          <p:cNvPr name="TextBox 12" id="12"/>
          <p:cNvSpPr txBox="true"/>
          <p:nvPr/>
        </p:nvSpPr>
        <p:spPr>
          <a:xfrm rot="0">
            <a:off x="869447" y="2167120"/>
            <a:ext cx="10241257" cy="7631096"/>
          </a:xfrm>
          <a:prstGeom prst="rect">
            <a:avLst/>
          </a:prstGeom>
        </p:spPr>
        <p:txBody>
          <a:bodyPr anchor="t" rtlCol="false" tIns="0" lIns="0" bIns="0" rIns="0">
            <a:spAutoFit/>
          </a:bodyPr>
          <a:lstStyle/>
          <a:p>
            <a:pPr algn="l">
              <a:lnSpc>
                <a:spcPts val="3063"/>
              </a:lnSpc>
            </a:pPr>
            <a:r>
              <a:rPr lang="en-US" sz="2188" b="true">
                <a:solidFill>
                  <a:srgbClr val="034D39"/>
                </a:solidFill>
                <a:latin typeface="Poppins Bold"/>
                <a:ea typeface="Poppins Bold"/>
                <a:cs typeface="Poppins Bold"/>
                <a:sym typeface="Poppins Bold"/>
              </a:rPr>
              <a:t>Competitive Rivalry (High):</a:t>
            </a:r>
          </a:p>
          <a:p>
            <a:pPr algn="l" marL="472419" indent="-236210" lvl="1">
              <a:lnSpc>
                <a:spcPts val="3063"/>
              </a:lnSpc>
              <a:buFont typeface="Arial"/>
              <a:buChar char="•"/>
            </a:pPr>
            <a:r>
              <a:rPr lang="en-US" sz="2188">
                <a:solidFill>
                  <a:srgbClr val="034D39"/>
                </a:solidFill>
                <a:latin typeface="Poppins"/>
                <a:ea typeface="Poppins"/>
                <a:cs typeface="Poppins"/>
                <a:sym typeface="Poppins"/>
              </a:rPr>
              <a:t>Highly</a:t>
            </a:r>
            <a:r>
              <a:rPr lang="en-US" sz="2188">
                <a:solidFill>
                  <a:srgbClr val="034D39"/>
                </a:solidFill>
                <a:latin typeface="Poppins"/>
                <a:ea typeface="Poppins"/>
                <a:cs typeface="Poppins"/>
                <a:sym typeface="Poppins"/>
              </a:rPr>
              <a:t> competitive retail space with major players like Amazon, Flipkart, and Reliance Retail.</a:t>
            </a:r>
          </a:p>
          <a:p>
            <a:pPr algn="l" marL="472419" indent="-236210" lvl="1">
              <a:lnSpc>
                <a:spcPts val="3063"/>
              </a:lnSpc>
              <a:buFont typeface="Arial"/>
              <a:buChar char="•"/>
            </a:pPr>
            <a:r>
              <a:rPr lang="en-US" sz="2188">
                <a:solidFill>
                  <a:srgbClr val="034D39"/>
                </a:solidFill>
                <a:latin typeface="Poppins"/>
                <a:ea typeface="Poppins"/>
                <a:cs typeface="Poppins"/>
                <a:sym typeface="Poppins"/>
              </a:rPr>
              <a:t>D-Mart competes based on price, but lacks online scalability.</a:t>
            </a:r>
          </a:p>
          <a:p>
            <a:pPr algn="l">
              <a:lnSpc>
                <a:spcPts val="3063"/>
              </a:lnSpc>
            </a:pPr>
            <a:r>
              <a:rPr lang="en-US" sz="2188">
                <a:solidFill>
                  <a:srgbClr val="034D39"/>
                </a:solidFill>
                <a:latin typeface="Poppins"/>
                <a:ea typeface="Poppins"/>
                <a:cs typeface="Poppins"/>
                <a:sym typeface="Poppins"/>
              </a:rPr>
              <a:t>T</a:t>
            </a:r>
            <a:r>
              <a:rPr lang="en-US" sz="2188" b="true">
                <a:solidFill>
                  <a:srgbClr val="034D39"/>
                </a:solidFill>
                <a:latin typeface="Poppins Bold"/>
                <a:ea typeface="Poppins Bold"/>
                <a:cs typeface="Poppins Bold"/>
                <a:sym typeface="Poppins Bold"/>
              </a:rPr>
              <a:t>hreat of New Entrants (Moderate):</a:t>
            </a:r>
          </a:p>
          <a:p>
            <a:pPr algn="l" marL="472419" indent="-236210" lvl="1">
              <a:lnSpc>
                <a:spcPts val="3063"/>
              </a:lnSpc>
              <a:buFont typeface="Arial"/>
              <a:buChar char="•"/>
            </a:pPr>
            <a:r>
              <a:rPr lang="en-US" sz="2188">
                <a:solidFill>
                  <a:srgbClr val="034D39"/>
                </a:solidFill>
                <a:latin typeface="Poppins"/>
                <a:ea typeface="Poppins"/>
                <a:cs typeface="Poppins"/>
                <a:sym typeface="Poppins"/>
              </a:rPr>
              <a:t>High barriers to entry due to established players and brand loyalty.</a:t>
            </a:r>
          </a:p>
          <a:p>
            <a:pPr algn="l" marL="472419" indent="-236210" lvl="1">
              <a:lnSpc>
                <a:spcPts val="3063"/>
              </a:lnSpc>
              <a:buFont typeface="Arial"/>
              <a:buChar char="•"/>
            </a:pPr>
            <a:r>
              <a:rPr lang="en-US" sz="2188">
                <a:solidFill>
                  <a:srgbClr val="034D39"/>
                </a:solidFill>
                <a:latin typeface="Poppins"/>
                <a:ea typeface="Poppins"/>
                <a:cs typeface="Poppins"/>
                <a:sym typeface="Poppins"/>
              </a:rPr>
              <a:t>E-commerce has lower barriers, which increases competition.</a:t>
            </a:r>
          </a:p>
          <a:p>
            <a:pPr algn="l">
              <a:lnSpc>
                <a:spcPts val="3063"/>
              </a:lnSpc>
            </a:pPr>
            <a:r>
              <a:rPr lang="en-US" sz="2188" b="true">
                <a:solidFill>
                  <a:srgbClr val="034D39"/>
                </a:solidFill>
                <a:latin typeface="Poppins Bold"/>
                <a:ea typeface="Poppins Bold"/>
                <a:cs typeface="Poppins Bold"/>
                <a:sym typeface="Poppins Bold"/>
              </a:rPr>
              <a:t>Bargaining Power of Suppliers (Low):</a:t>
            </a:r>
          </a:p>
          <a:p>
            <a:pPr algn="l" marL="472419" indent="-236210" lvl="1">
              <a:lnSpc>
                <a:spcPts val="3063"/>
              </a:lnSpc>
              <a:buFont typeface="Arial"/>
              <a:buChar char="•"/>
            </a:pPr>
            <a:r>
              <a:rPr lang="en-US" sz="2188">
                <a:solidFill>
                  <a:srgbClr val="034D39"/>
                </a:solidFill>
                <a:latin typeface="Poppins"/>
                <a:ea typeface="Poppins"/>
                <a:cs typeface="Poppins"/>
                <a:sym typeface="Poppins"/>
              </a:rPr>
              <a:t>D-Mart has strong bargaining power with suppliers due to its scale.</a:t>
            </a:r>
          </a:p>
          <a:p>
            <a:pPr algn="l" marL="472419" indent="-236210" lvl="1">
              <a:lnSpc>
                <a:spcPts val="3063"/>
              </a:lnSpc>
              <a:buFont typeface="Arial"/>
              <a:buChar char="•"/>
            </a:pPr>
            <a:r>
              <a:rPr lang="en-US" sz="2188">
                <a:solidFill>
                  <a:srgbClr val="034D39"/>
                </a:solidFill>
                <a:latin typeface="Poppins"/>
                <a:ea typeface="Poppins"/>
                <a:cs typeface="Poppins"/>
                <a:sym typeface="Poppins"/>
              </a:rPr>
              <a:t>Can negotiate for lower prices, helping maintain its low-cost model.</a:t>
            </a:r>
          </a:p>
          <a:p>
            <a:pPr algn="l">
              <a:lnSpc>
                <a:spcPts val="3063"/>
              </a:lnSpc>
            </a:pPr>
            <a:r>
              <a:rPr lang="en-US" sz="2188" b="true">
                <a:solidFill>
                  <a:srgbClr val="034D39"/>
                </a:solidFill>
                <a:latin typeface="Poppins Bold"/>
                <a:ea typeface="Poppins Bold"/>
                <a:cs typeface="Poppins Bold"/>
                <a:sym typeface="Poppins Bold"/>
              </a:rPr>
              <a:t>Bargaining Power of Buyers (High):</a:t>
            </a:r>
          </a:p>
          <a:p>
            <a:pPr algn="l" marL="472419" indent="-236210" lvl="1">
              <a:lnSpc>
                <a:spcPts val="3063"/>
              </a:lnSpc>
              <a:buFont typeface="Arial"/>
              <a:buChar char="•"/>
            </a:pPr>
            <a:r>
              <a:rPr lang="en-US" sz="2188">
                <a:solidFill>
                  <a:srgbClr val="034D39"/>
                </a:solidFill>
                <a:latin typeface="Poppins"/>
                <a:ea typeface="Poppins"/>
                <a:cs typeface="Poppins"/>
                <a:sym typeface="Poppins"/>
              </a:rPr>
              <a:t>Buyers have high bargaining power due to multiple shopping options (online and offline).</a:t>
            </a:r>
          </a:p>
          <a:p>
            <a:pPr algn="l" marL="472419" indent="-236210" lvl="1">
              <a:lnSpc>
                <a:spcPts val="3063"/>
              </a:lnSpc>
              <a:buFont typeface="Arial"/>
              <a:buChar char="•"/>
            </a:pPr>
            <a:r>
              <a:rPr lang="en-US" sz="2188">
                <a:solidFill>
                  <a:srgbClr val="034D39"/>
                </a:solidFill>
                <a:latin typeface="Poppins"/>
                <a:ea typeface="Poppins"/>
                <a:cs typeface="Poppins"/>
                <a:sym typeface="Poppins"/>
              </a:rPr>
              <a:t>Customers expect low prices, driving intense competition.</a:t>
            </a:r>
          </a:p>
          <a:p>
            <a:pPr algn="l">
              <a:lnSpc>
                <a:spcPts val="3063"/>
              </a:lnSpc>
            </a:pPr>
            <a:r>
              <a:rPr lang="en-US" sz="2188" b="true">
                <a:solidFill>
                  <a:srgbClr val="034D39"/>
                </a:solidFill>
                <a:latin typeface="Poppins Bold"/>
                <a:ea typeface="Poppins Bold"/>
                <a:cs typeface="Poppins Bold"/>
                <a:sym typeface="Poppins Bold"/>
              </a:rPr>
              <a:t>Threat of Substitutes (High):</a:t>
            </a:r>
          </a:p>
          <a:p>
            <a:pPr algn="l" marL="472419" indent="-236210" lvl="1">
              <a:lnSpc>
                <a:spcPts val="3063"/>
              </a:lnSpc>
              <a:buFont typeface="Arial"/>
              <a:buChar char="•"/>
            </a:pPr>
            <a:r>
              <a:rPr lang="en-US" sz="2188">
                <a:solidFill>
                  <a:srgbClr val="034D39"/>
                </a:solidFill>
                <a:latin typeface="Poppins"/>
                <a:ea typeface="Poppins"/>
                <a:cs typeface="Poppins"/>
                <a:sym typeface="Poppins"/>
              </a:rPr>
              <a:t>Growing preference for online shopping (Amazon, Flipkart) is a major threat to physical stores.</a:t>
            </a:r>
          </a:p>
          <a:p>
            <a:pPr algn="l" marL="472419" indent="-236210" lvl="1">
              <a:lnSpc>
                <a:spcPts val="3063"/>
              </a:lnSpc>
              <a:buFont typeface="Arial"/>
              <a:buChar char="•"/>
            </a:pPr>
            <a:r>
              <a:rPr lang="en-US" sz="2188">
                <a:solidFill>
                  <a:srgbClr val="034D39"/>
                </a:solidFill>
                <a:latin typeface="Poppins"/>
                <a:ea typeface="Poppins"/>
                <a:cs typeface="Poppins"/>
                <a:sym typeface="Poppins"/>
              </a:rPr>
              <a:t>Other offline competitors like Big Bazaar and local grocery stores offer alternatives.</a:t>
            </a:r>
          </a:p>
          <a:p>
            <a:pPr algn="l">
              <a:lnSpc>
                <a:spcPts val="306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2732649" y="-132884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80000"/>
            </a:blip>
            <a:stretch>
              <a:fillRect l="0" t="0" r="0" b="0"/>
            </a:stretch>
          </a:blipFill>
        </p:spPr>
      </p:sp>
      <p:grpSp>
        <p:nvGrpSpPr>
          <p:cNvPr name="Group 4" id="4"/>
          <p:cNvGrpSpPr/>
          <p:nvPr/>
        </p:nvGrpSpPr>
        <p:grpSpPr>
          <a:xfrm rot="0">
            <a:off x="4333801" y="590494"/>
            <a:ext cx="9509155" cy="1300101"/>
            <a:chOff x="0" y="0"/>
            <a:chExt cx="4808073" cy="657365"/>
          </a:xfrm>
        </p:grpSpPr>
        <p:sp>
          <p:nvSpPr>
            <p:cNvPr name="Freeform 5" id="5"/>
            <p:cNvSpPr/>
            <p:nvPr/>
          </p:nvSpPr>
          <p:spPr>
            <a:xfrm flipH="false" flipV="false" rot="0">
              <a:off x="0" y="0"/>
              <a:ext cx="4808073" cy="657365"/>
            </a:xfrm>
            <a:custGeom>
              <a:avLst/>
              <a:gdLst/>
              <a:ahLst/>
              <a:cxnLst/>
              <a:rect r="r" b="b" t="t" l="l"/>
              <a:pathLst>
                <a:path h="657365" w="4808073">
                  <a:moveTo>
                    <a:pt x="41522" y="0"/>
                  </a:moveTo>
                  <a:lnTo>
                    <a:pt x="4766551" y="0"/>
                  </a:lnTo>
                  <a:cubicBezTo>
                    <a:pt x="4777563" y="0"/>
                    <a:pt x="4788125" y="4375"/>
                    <a:pt x="4795912" y="12161"/>
                  </a:cubicBezTo>
                  <a:cubicBezTo>
                    <a:pt x="4803699" y="19948"/>
                    <a:pt x="4808073" y="30510"/>
                    <a:pt x="4808073" y="41522"/>
                  </a:cubicBezTo>
                  <a:lnTo>
                    <a:pt x="4808073" y="615843"/>
                  </a:lnTo>
                  <a:cubicBezTo>
                    <a:pt x="4808073" y="626855"/>
                    <a:pt x="4803699" y="637416"/>
                    <a:pt x="4795912" y="645203"/>
                  </a:cubicBezTo>
                  <a:cubicBezTo>
                    <a:pt x="4788125" y="652990"/>
                    <a:pt x="4777563" y="657365"/>
                    <a:pt x="4766551" y="657365"/>
                  </a:cubicBezTo>
                  <a:lnTo>
                    <a:pt x="41522" y="657365"/>
                  </a:lnTo>
                  <a:cubicBezTo>
                    <a:pt x="30510" y="657365"/>
                    <a:pt x="19948" y="652990"/>
                    <a:pt x="12161" y="645203"/>
                  </a:cubicBezTo>
                  <a:cubicBezTo>
                    <a:pt x="4375" y="637416"/>
                    <a:pt x="0" y="626855"/>
                    <a:pt x="0" y="615843"/>
                  </a:cubicBezTo>
                  <a:lnTo>
                    <a:pt x="0" y="41522"/>
                  </a:lnTo>
                  <a:cubicBezTo>
                    <a:pt x="0" y="30510"/>
                    <a:pt x="4375" y="19948"/>
                    <a:pt x="12161" y="12161"/>
                  </a:cubicBezTo>
                  <a:cubicBezTo>
                    <a:pt x="19948" y="4375"/>
                    <a:pt x="30510" y="0"/>
                    <a:pt x="41522" y="0"/>
                  </a:cubicBezTo>
                  <a:close/>
                </a:path>
              </a:pathLst>
            </a:custGeom>
            <a:solidFill>
              <a:srgbClr val="000000">
                <a:alpha val="0"/>
              </a:srgbClr>
            </a:solidFill>
            <a:ln w="19050" cap="rnd">
              <a:solidFill>
                <a:srgbClr val="00694C"/>
              </a:solidFill>
              <a:prstDash val="solid"/>
              <a:round/>
            </a:ln>
          </p:spPr>
        </p:sp>
        <p:sp>
          <p:nvSpPr>
            <p:cNvPr name="TextBox 6" id="6"/>
            <p:cNvSpPr txBox="true"/>
            <p:nvPr/>
          </p:nvSpPr>
          <p:spPr>
            <a:xfrm>
              <a:off x="0" y="-38100"/>
              <a:ext cx="4808073" cy="69546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669630"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0000"/>
            </a:blip>
            <a:stretch>
              <a:fillRect l="0" t="0" r="0" b="0"/>
            </a:stretch>
          </a:blipFill>
        </p:spPr>
      </p:sp>
      <p:sp>
        <p:nvSpPr>
          <p:cNvPr name="Freeform 8" id="8"/>
          <p:cNvSpPr/>
          <p:nvPr/>
        </p:nvSpPr>
        <p:spPr>
          <a:xfrm flipH="false" flipV="false" rot="0">
            <a:off x="16435597" y="8434597"/>
            <a:ext cx="823703" cy="823703"/>
          </a:xfrm>
          <a:custGeom>
            <a:avLst/>
            <a:gdLst/>
            <a:ahLst/>
            <a:cxnLst/>
            <a:rect r="r" b="b" t="t" l="l"/>
            <a:pathLst>
              <a:path h="823703" w="823703">
                <a:moveTo>
                  <a:pt x="0" y="0"/>
                </a:moveTo>
                <a:lnTo>
                  <a:pt x="823703" y="0"/>
                </a:lnTo>
                <a:lnTo>
                  <a:pt x="823703" y="823703"/>
                </a:lnTo>
                <a:lnTo>
                  <a:pt x="0" y="8237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876857" y="5749739"/>
            <a:ext cx="3613543" cy="4114800"/>
          </a:xfrm>
          <a:custGeom>
            <a:avLst/>
            <a:gdLst/>
            <a:ahLst/>
            <a:cxnLst/>
            <a:rect r="r" b="b" t="t" l="l"/>
            <a:pathLst>
              <a:path h="4114800" w="3613543">
                <a:moveTo>
                  <a:pt x="0" y="0"/>
                </a:moveTo>
                <a:lnTo>
                  <a:pt x="3613542" y="0"/>
                </a:lnTo>
                <a:lnTo>
                  <a:pt x="3613542" y="4114800"/>
                </a:lnTo>
                <a:lnTo>
                  <a:pt x="0" y="4114800"/>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14459" y="1833445"/>
            <a:ext cx="11456342" cy="8203053"/>
          </a:xfrm>
          <a:prstGeom prst="rect">
            <a:avLst/>
          </a:prstGeom>
        </p:spPr>
        <p:txBody>
          <a:bodyPr anchor="t" rtlCol="false" tIns="0" lIns="0" bIns="0" rIns="0">
            <a:spAutoFit/>
          </a:bodyPr>
          <a:lstStyle/>
          <a:p>
            <a:pPr algn="l">
              <a:lnSpc>
                <a:spcPts val="3080"/>
              </a:lnSpc>
            </a:pPr>
            <a:r>
              <a:rPr lang="en-US" sz="2200">
                <a:solidFill>
                  <a:srgbClr val="034D39"/>
                </a:solidFill>
                <a:latin typeface="Poppins"/>
                <a:ea typeface="Poppins"/>
                <a:cs typeface="Poppins"/>
                <a:sym typeface="Poppins"/>
              </a:rPr>
              <a:t>1. </a:t>
            </a:r>
            <a:r>
              <a:rPr lang="en-US" sz="2200" b="true">
                <a:solidFill>
                  <a:srgbClr val="034D39"/>
                </a:solidFill>
                <a:latin typeface="Poppins Bold"/>
                <a:ea typeface="Poppins Bold"/>
                <a:cs typeface="Poppins Bold"/>
                <a:sym typeface="Poppins Bold"/>
              </a:rPr>
              <a:t>Political:</a:t>
            </a:r>
          </a:p>
          <a:p>
            <a:pPr algn="l" marL="474981" indent="-237491" lvl="1">
              <a:lnSpc>
                <a:spcPts val="3080"/>
              </a:lnSpc>
              <a:buFont typeface="Arial"/>
              <a:buChar char="•"/>
            </a:pPr>
            <a:r>
              <a:rPr lang="en-US" sz="2200">
                <a:solidFill>
                  <a:srgbClr val="034D39"/>
                </a:solidFill>
                <a:latin typeface="Poppins"/>
                <a:ea typeface="Poppins"/>
                <a:cs typeface="Poppins"/>
                <a:sym typeface="Poppins"/>
              </a:rPr>
              <a:t>Favorable government</a:t>
            </a:r>
            <a:r>
              <a:rPr lang="en-US" sz="2200">
                <a:solidFill>
                  <a:srgbClr val="034D39"/>
                </a:solidFill>
                <a:latin typeface="Poppins"/>
                <a:ea typeface="Poppins"/>
                <a:cs typeface="Poppins"/>
                <a:sym typeface="Poppins"/>
              </a:rPr>
              <a:t> policies for retail sector growth.</a:t>
            </a:r>
          </a:p>
          <a:p>
            <a:pPr algn="l" marL="474981" indent="-237491" lvl="1">
              <a:lnSpc>
                <a:spcPts val="3080"/>
              </a:lnSpc>
              <a:buFont typeface="Arial"/>
              <a:buChar char="•"/>
            </a:pPr>
            <a:r>
              <a:rPr lang="en-US" sz="2200">
                <a:solidFill>
                  <a:srgbClr val="034D39"/>
                </a:solidFill>
                <a:latin typeface="Poppins"/>
                <a:ea typeface="Poppins"/>
                <a:cs typeface="Poppins"/>
                <a:sym typeface="Poppins"/>
              </a:rPr>
              <a:t>Impact of taxation policies and regulations on supply chain and pricing strategies.</a:t>
            </a:r>
          </a:p>
          <a:p>
            <a:pPr algn="l">
              <a:lnSpc>
                <a:spcPts val="3080"/>
              </a:lnSpc>
            </a:pPr>
            <a:r>
              <a:rPr lang="en-US" sz="2200">
                <a:solidFill>
                  <a:srgbClr val="034D39"/>
                </a:solidFill>
                <a:latin typeface="Poppins"/>
                <a:ea typeface="Poppins"/>
                <a:cs typeface="Poppins"/>
                <a:sym typeface="Poppins"/>
              </a:rPr>
              <a:t>2. </a:t>
            </a:r>
            <a:r>
              <a:rPr lang="en-US" sz="2200" b="true">
                <a:solidFill>
                  <a:srgbClr val="034D39"/>
                </a:solidFill>
                <a:latin typeface="Poppins Bold"/>
                <a:ea typeface="Poppins Bold"/>
                <a:cs typeface="Poppins Bold"/>
                <a:sym typeface="Poppins Bold"/>
              </a:rPr>
              <a:t>Economic:</a:t>
            </a:r>
          </a:p>
          <a:p>
            <a:pPr algn="l" marL="474981" indent="-237491" lvl="1">
              <a:lnSpc>
                <a:spcPts val="3080"/>
              </a:lnSpc>
              <a:buFont typeface="Arial"/>
              <a:buChar char="•"/>
            </a:pPr>
            <a:r>
              <a:rPr lang="en-US" sz="2200">
                <a:solidFill>
                  <a:srgbClr val="034D39"/>
                </a:solidFill>
                <a:latin typeface="Poppins"/>
                <a:ea typeface="Poppins"/>
                <a:cs typeface="Poppins"/>
                <a:sym typeface="Poppins"/>
              </a:rPr>
              <a:t>Growth in disposable incomes driving consumer spending.</a:t>
            </a:r>
          </a:p>
          <a:p>
            <a:pPr algn="l" marL="474981" indent="-237491" lvl="1">
              <a:lnSpc>
                <a:spcPts val="3080"/>
              </a:lnSpc>
              <a:buFont typeface="Arial"/>
              <a:buChar char="•"/>
            </a:pPr>
            <a:r>
              <a:rPr lang="en-US" sz="2200">
                <a:solidFill>
                  <a:srgbClr val="034D39"/>
                </a:solidFill>
                <a:latin typeface="Poppins"/>
                <a:ea typeface="Poppins"/>
                <a:cs typeface="Poppins"/>
                <a:sym typeface="Poppins"/>
              </a:rPr>
              <a:t>Inflation and changes in the cost of goods can affect margins.</a:t>
            </a:r>
          </a:p>
          <a:p>
            <a:pPr algn="l">
              <a:lnSpc>
                <a:spcPts val="3080"/>
              </a:lnSpc>
            </a:pPr>
            <a:r>
              <a:rPr lang="en-US" sz="2200">
                <a:solidFill>
                  <a:srgbClr val="034D39"/>
                </a:solidFill>
                <a:latin typeface="Poppins"/>
                <a:ea typeface="Poppins"/>
                <a:cs typeface="Poppins"/>
                <a:sym typeface="Poppins"/>
              </a:rPr>
              <a:t>3. </a:t>
            </a:r>
            <a:r>
              <a:rPr lang="en-US" sz="2200" b="true">
                <a:solidFill>
                  <a:srgbClr val="034D39"/>
                </a:solidFill>
                <a:latin typeface="Poppins Bold"/>
                <a:ea typeface="Poppins Bold"/>
                <a:cs typeface="Poppins Bold"/>
                <a:sym typeface="Poppins Bold"/>
              </a:rPr>
              <a:t>Social:</a:t>
            </a:r>
          </a:p>
          <a:p>
            <a:pPr algn="l" marL="474981" indent="-237491" lvl="1">
              <a:lnSpc>
                <a:spcPts val="3080"/>
              </a:lnSpc>
              <a:buFont typeface="Arial"/>
              <a:buChar char="•"/>
            </a:pPr>
            <a:r>
              <a:rPr lang="en-US" sz="2200">
                <a:solidFill>
                  <a:srgbClr val="034D39"/>
                </a:solidFill>
                <a:latin typeface="Poppins"/>
                <a:ea typeface="Poppins"/>
                <a:cs typeface="Poppins"/>
                <a:sym typeface="Poppins"/>
              </a:rPr>
              <a:t>Increasing preference for convenience shopping and online platforms.</a:t>
            </a:r>
          </a:p>
          <a:p>
            <a:pPr algn="l" marL="474981" indent="-237491" lvl="1">
              <a:lnSpc>
                <a:spcPts val="3080"/>
              </a:lnSpc>
              <a:buFont typeface="Arial"/>
              <a:buChar char="•"/>
            </a:pPr>
            <a:r>
              <a:rPr lang="en-US" sz="2200">
                <a:solidFill>
                  <a:srgbClr val="034D39"/>
                </a:solidFill>
                <a:latin typeface="Poppins"/>
                <a:ea typeface="Poppins"/>
                <a:cs typeface="Poppins"/>
                <a:sym typeface="Poppins"/>
              </a:rPr>
              <a:t>Growing urban population with a high demand for affordable goods.</a:t>
            </a:r>
          </a:p>
          <a:p>
            <a:pPr algn="l">
              <a:lnSpc>
                <a:spcPts val="3080"/>
              </a:lnSpc>
            </a:pPr>
            <a:r>
              <a:rPr lang="en-US" sz="2200">
                <a:solidFill>
                  <a:srgbClr val="034D39"/>
                </a:solidFill>
                <a:latin typeface="Poppins"/>
                <a:ea typeface="Poppins"/>
                <a:cs typeface="Poppins"/>
                <a:sym typeface="Poppins"/>
              </a:rPr>
              <a:t>4. </a:t>
            </a:r>
            <a:r>
              <a:rPr lang="en-US" sz="2200" b="true">
                <a:solidFill>
                  <a:srgbClr val="034D39"/>
                </a:solidFill>
                <a:latin typeface="Poppins Bold"/>
                <a:ea typeface="Poppins Bold"/>
                <a:cs typeface="Poppins Bold"/>
                <a:sym typeface="Poppins Bold"/>
              </a:rPr>
              <a:t>Technological:</a:t>
            </a:r>
          </a:p>
          <a:p>
            <a:pPr algn="l" marL="474981" indent="-237491" lvl="1">
              <a:lnSpc>
                <a:spcPts val="3080"/>
              </a:lnSpc>
              <a:buFont typeface="Arial"/>
              <a:buChar char="•"/>
            </a:pPr>
            <a:r>
              <a:rPr lang="en-US" sz="2200">
                <a:solidFill>
                  <a:srgbClr val="034D39"/>
                </a:solidFill>
                <a:latin typeface="Poppins"/>
                <a:ea typeface="Poppins"/>
                <a:cs typeface="Poppins"/>
                <a:sym typeface="Poppins"/>
              </a:rPr>
              <a:t>Advancements in e-commerce and digital payments impacting retail.</a:t>
            </a:r>
          </a:p>
          <a:p>
            <a:pPr algn="l" marL="474981" indent="-237491" lvl="1">
              <a:lnSpc>
                <a:spcPts val="3080"/>
              </a:lnSpc>
              <a:buFont typeface="Arial"/>
              <a:buChar char="•"/>
            </a:pPr>
            <a:r>
              <a:rPr lang="en-US" sz="2200">
                <a:solidFill>
                  <a:srgbClr val="034D39"/>
                </a:solidFill>
                <a:latin typeface="Poppins"/>
                <a:ea typeface="Poppins"/>
                <a:cs typeface="Poppins"/>
                <a:sym typeface="Poppins"/>
              </a:rPr>
              <a:t>D-Mart’s lagging digital infrastructure needs improvement.</a:t>
            </a:r>
          </a:p>
          <a:p>
            <a:pPr algn="l">
              <a:lnSpc>
                <a:spcPts val="3080"/>
              </a:lnSpc>
            </a:pPr>
            <a:r>
              <a:rPr lang="en-US" sz="2200">
                <a:solidFill>
                  <a:srgbClr val="034D39"/>
                </a:solidFill>
                <a:latin typeface="Poppins"/>
                <a:ea typeface="Poppins"/>
                <a:cs typeface="Poppins"/>
                <a:sym typeface="Poppins"/>
              </a:rPr>
              <a:t>5.</a:t>
            </a:r>
            <a:r>
              <a:rPr lang="en-US" sz="2200" b="true">
                <a:solidFill>
                  <a:srgbClr val="034D39"/>
                </a:solidFill>
                <a:latin typeface="Poppins Bold"/>
                <a:ea typeface="Poppins Bold"/>
                <a:cs typeface="Poppins Bold"/>
                <a:sym typeface="Poppins Bold"/>
              </a:rPr>
              <a:t> Legal:</a:t>
            </a:r>
          </a:p>
          <a:p>
            <a:pPr algn="l" marL="474981" indent="-237491" lvl="1">
              <a:lnSpc>
                <a:spcPts val="3080"/>
              </a:lnSpc>
              <a:buFont typeface="Arial"/>
              <a:buChar char="•"/>
            </a:pPr>
            <a:r>
              <a:rPr lang="en-US" sz="2200">
                <a:solidFill>
                  <a:srgbClr val="034D39"/>
                </a:solidFill>
                <a:latin typeface="Poppins"/>
                <a:ea typeface="Poppins"/>
                <a:cs typeface="Poppins"/>
                <a:sym typeface="Poppins"/>
              </a:rPr>
              <a:t>Compliance with labor laws, taxation, and consumer protection regulations.</a:t>
            </a:r>
          </a:p>
          <a:p>
            <a:pPr algn="l" marL="474981" indent="-237491" lvl="1">
              <a:lnSpc>
                <a:spcPts val="3080"/>
              </a:lnSpc>
              <a:buFont typeface="Arial"/>
              <a:buChar char="•"/>
            </a:pPr>
            <a:r>
              <a:rPr lang="en-US" sz="2200">
                <a:solidFill>
                  <a:srgbClr val="034D39"/>
                </a:solidFill>
                <a:latin typeface="Poppins"/>
                <a:ea typeface="Poppins"/>
                <a:cs typeface="Poppins"/>
                <a:sym typeface="Poppins"/>
              </a:rPr>
              <a:t>Must adhere to environmental laws in terms of sustainable practices.</a:t>
            </a:r>
          </a:p>
          <a:p>
            <a:pPr algn="l">
              <a:lnSpc>
                <a:spcPts val="3080"/>
              </a:lnSpc>
            </a:pPr>
            <a:r>
              <a:rPr lang="en-US" sz="2200">
                <a:solidFill>
                  <a:srgbClr val="034D39"/>
                </a:solidFill>
                <a:latin typeface="Poppins"/>
                <a:ea typeface="Poppins"/>
                <a:cs typeface="Poppins"/>
                <a:sym typeface="Poppins"/>
              </a:rPr>
              <a:t>6. </a:t>
            </a:r>
            <a:r>
              <a:rPr lang="en-US" sz="2200" b="true">
                <a:solidFill>
                  <a:srgbClr val="034D39"/>
                </a:solidFill>
                <a:latin typeface="Poppins Bold"/>
                <a:ea typeface="Poppins Bold"/>
                <a:cs typeface="Poppins Bold"/>
                <a:sym typeface="Poppins Bold"/>
              </a:rPr>
              <a:t>Environmental:</a:t>
            </a:r>
          </a:p>
          <a:p>
            <a:pPr algn="l" marL="474981" indent="-237491" lvl="1">
              <a:lnSpc>
                <a:spcPts val="3080"/>
              </a:lnSpc>
              <a:buFont typeface="Arial"/>
              <a:buChar char="•"/>
            </a:pPr>
            <a:r>
              <a:rPr lang="en-US" sz="2200">
                <a:solidFill>
                  <a:srgbClr val="034D39"/>
                </a:solidFill>
                <a:latin typeface="Poppins"/>
                <a:ea typeface="Poppins"/>
                <a:cs typeface="Poppins"/>
                <a:sym typeface="Poppins"/>
              </a:rPr>
              <a:t>Increasing emphasis on sustainability and eco-friendly business models.</a:t>
            </a:r>
          </a:p>
          <a:p>
            <a:pPr algn="l" marL="474981" indent="-237491" lvl="1">
              <a:lnSpc>
                <a:spcPts val="3080"/>
              </a:lnSpc>
              <a:buFont typeface="Arial"/>
              <a:buChar char="•"/>
            </a:pPr>
            <a:r>
              <a:rPr lang="en-US" sz="2200">
                <a:solidFill>
                  <a:srgbClr val="034D39"/>
                </a:solidFill>
                <a:latin typeface="Poppins"/>
                <a:ea typeface="Poppins"/>
                <a:cs typeface="Poppins"/>
                <a:sym typeface="Poppins"/>
              </a:rPr>
              <a:t>Potential opportunities in offering organic products and sustainable packaging.</a:t>
            </a:r>
          </a:p>
          <a:p>
            <a:pPr algn="ctr">
              <a:lnSpc>
                <a:spcPts val="3080"/>
              </a:lnSpc>
            </a:pPr>
          </a:p>
        </p:txBody>
      </p:sp>
      <p:sp>
        <p:nvSpPr>
          <p:cNvPr name="Freeform 11" id="11"/>
          <p:cNvSpPr/>
          <p:nvPr/>
        </p:nvSpPr>
        <p:spPr>
          <a:xfrm flipH="false" flipV="false" rot="0">
            <a:off x="11099494" y="2287006"/>
            <a:ext cx="7554726" cy="4995007"/>
          </a:xfrm>
          <a:custGeom>
            <a:avLst/>
            <a:gdLst/>
            <a:ahLst/>
            <a:cxnLst/>
            <a:rect r="r" b="b" t="t" l="l"/>
            <a:pathLst>
              <a:path h="4995007" w="7554726">
                <a:moveTo>
                  <a:pt x="0" y="0"/>
                </a:moveTo>
                <a:lnTo>
                  <a:pt x="7554726" y="0"/>
                </a:lnTo>
                <a:lnTo>
                  <a:pt x="7554726" y="4995007"/>
                </a:lnTo>
                <a:lnTo>
                  <a:pt x="0" y="4995007"/>
                </a:lnTo>
                <a:lnTo>
                  <a:pt x="0" y="0"/>
                </a:lnTo>
                <a:close/>
              </a:path>
            </a:pathLst>
          </a:custGeom>
          <a:blipFill>
            <a:blip r:embed="rId8"/>
            <a:stretch>
              <a:fillRect l="0" t="0" r="0" b="0"/>
            </a:stretch>
          </a:blipFill>
        </p:spPr>
      </p:sp>
      <p:sp>
        <p:nvSpPr>
          <p:cNvPr name="TextBox 12" id="12"/>
          <p:cNvSpPr txBox="true"/>
          <p:nvPr/>
        </p:nvSpPr>
        <p:spPr>
          <a:xfrm rot="0">
            <a:off x="4333801" y="905743"/>
            <a:ext cx="9143473" cy="742877"/>
          </a:xfrm>
          <a:prstGeom prst="rect">
            <a:avLst/>
          </a:prstGeom>
        </p:spPr>
        <p:txBody>
          <a:bodyPr anchor="t" rtlCol="false" tIns="0" lIns="0" bIns="0" rIns="0">
            <a:spAutoFit/>
          </a:bodyPr>
          <a:lstStyle/>
          <a:p>
            <a:pPr algn="ctr" marL="0" indent="0" lvl="1">
              <a:lnSpc>
                <a:spcPts val="5832"/>
              </a:lnSpc>
            </a:pPr>
            <a:r>
              <a:rPr lang="en-US" sz="4985" spc="-69">
                <a:solidFill>
                  <a:srgbClr val="00694C"/>
                </a:solidFill>
                <a:latin typeface="Helvetica World"/>
                <a:ea typeface="Helvetica World"/>
                <a:cs typeface="Helvetica World"/>
                <a:sym typeface="Helvetica World"/>
              </a:rPr>
              <a:t>PESTLE Analysis of D-Mart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DAGTuqn2-I0</dc:identifier>
  <dcterms:modified xsi:type="dcterms:W3CDTF">2011-08-01T06:04:30Z</dcterms:modified>
  <cp:revision>1</cp:revision>
  <dc:title>D-Mart Business and Competitive Analysis</dc:title>
</cp:coreProperties>
</file>